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9" r:id="rId17"/>
    <p:sldId id="280" r:id="rId18"/>
    <p:sldId id="276" r:id="rId19"/>
    <p:sldId id="277" r:id="rId20"/>
    <p:sldId id="278" r:id="rId21"/>
    <p:sldId id="271" r:id="rId22"/>
    <p:sldId id="272" r:id="rId23"/>
    <p:sldId id="273" r:id="rId24"/>
    <p:sldId id="274" r:id="rId25"/>
    <p:sldId id="275"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E9E71E-344A-45C4-BF3E-12103CC0F787}" type="datetimeFigureOut">
              <a:rPr lang="en-US" smtClean="0"/>
              <a:t>1/5/2022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CC5E369-0104-4684-AEF8-F8E6658CB72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9028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E9E71E-344A-45C4-BF3E-12103CC0F787}"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5E369-0104-4684-AEF8-F8E6658CB72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54942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E9E71E-344A-45C4-BF3E-12103CC0F787}"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5E369-0104-4684-AEF8-F8E6658CB72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23936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E9E71E-344A-45C4-BF3E-12103CC0F787}"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5E369-0104-4684-AEF8-F8E6658CB72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292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E9E71E-344A-45C4-BF3E-12103CC0F787}"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5E369-0104-4684-AEF8-F8E6658CB72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357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E9E71E-344A-45C4-BF3E-12103CC0F787}"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5E369-0104-4684-AEF8-F8E6658CB72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9288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E9E71E-344A-45C4-BF3E-12103CC0F787}" type="datetimeFigureOut">
              <a:rPr lang="en-US" smtClean="0"/>
              <a:t>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C5E369-0104-4684-AEF8-F8E6658CB72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0031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E9E71E-344A-45C4-BF3E-12103CC0F787}" type="datetimeFigureOut">
              <a:rPr lang="en-US" smtClean="0"/>
              <a:t>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C5E369-0104-4684-AEF8-F8E6658CB72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1549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E9E71E-344A-45C4-BF3E-12103CC0F787}" type="datetimeFigureOut">
              <a:rPr lang="en-US" smtClean="0"/>
              <a:t>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C5E369-0104-4684-AEF8-F8E6658CB725}" type="slidenum">
              <a:rPr lang="en-US" smtClean="0"/>
              <a:t>‹#›</a:t>
            </a:fld>
            <a:endParaRPr lang="en-US"/>
          </a:p>
        </p:txBody>
      </p:sp>
    </p:spTree>
    <p:extLst>
      <p:ext uri="{BB962C8B-B14F-4D97-AF65-F5344CB8AC3E}">
        <p14:creationId xmlns:p14="http://schemas.microsoft.com/office/powerpoint/2010/main" val="1873825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E9E71E-344A-45C4-BF3E-12103CC0F787}"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5E369-0104-4684-AEF8-F8E6658CB72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1267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FE9E71E-344A-45C4-BF3E-12103CC0F787}" type="datetimeFigureOut">
              <a:rPr lang="en-US" smtClean="0"/>
              <a:t>1/5/2022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CC5E369-0104-4684-AEF8-F8E6658CB72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8071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FE9E71E-344A-45C4-BF3E-12103CC0F787}" type="datetimeFigureOut">
              <a:rPr lang="en-US" smtClean="0"/>
              <a:t>1/5/2022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CC5E369-0104-4684-AEF8-F8E6658CB72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41393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BC5A1-7D0E-4001-B36C-DE611D80ADD4}"/>
              </a:ext>
            </a:extLst>
          </p:cNvPr>
          <p:cNvSpPr>
            <a:spLocks noGrp="1"/>
          </p:cNvSpPr>
          <p:nvPr>
            <p:ph type="title"/>
          </p:nvPr>
        </p:nvSpPr>
        <p:spPr>
          <a:xfrm>
            <a:off x="1451579" y="323557"/>
            <a:ext cx="9603275" cy="1530197"/>
          </a:xfrm>
        </p:spPr>
        <p:txBody>
          <a:bodyPr/>
          <a:lstStyle/>
          <a:p>
            <a:pPr algn="ctr"/>
            <a:r>
              <a:rPr lang="en-US" sz="9600" b="1" dirty="0">
                <a:solidFill>
                  <a:srgbClr val="FF0000"/>
                </a:solidFill>
                <a:effectLst>
                  <a:outerShdw blurRad="38100" dist="38100" dir="2700000" algn="tl">
                    <a:srgbClr val="000000">
                      <a:alpha val="43137"/>
                    </a:srgbClr>
                  </a:outerShdw>
                </a:effectLst>
                <a:latin typeface="Calisto MT" panose="02040603050505030304" pitchFamily="18" charset="0"/>
              </a:rPr>
              <a:t>Pharmacy</a:t>
            </a:r>
            <a:r>
              <a:rPr lang="en-US" dirty="0">
                <a:effectLst>
                  <a:outerShdw blurRad="38100" dist="38100" dir="2700000" algn="tl">
                    <a:srgbClr val="000000">
                      <a:alpha val="43137"/>
                    </a:srgbClr>
                  </a:outerShdw>
                </a:effectLst>
              </a:rPr>
              <a:t> </a:t>
            </a:r>
          </a:p>
        </p:txBody>
      </p:sp>
      <p:sp>
        <p:nvSpPr>
          <p:cNvPr id="3" name="Content Placeholder 2">
            <a:extLst>
              <a:ext uri="{FF2B5EF4-FFF2-40B4-BE49-F238E27FC236}">
                <a16:creationId xmlns:a16="http://schemas.microsoft.com/office/drawing/2014/main" id="{3071AC66-2731-4135-824C-A0CA34E3C864}"/>
              </a:ext>
            </a:extLst>
          </p:cNvPr>
          <p:cNvSpPr>
            <a:spLocks noGrp="1"/>
          </p:cNvSpPr>
          <p:nvPr>
            <p:ph idx="1"/>
          </p:nvPr>
        </p:nvSpPr>
        <p:spPr/>
        <p:txBody>
          <a:bodyPr/>
          <a:lstStyle/>
          <a:p>
            <a:pPr marL="0" indent="0" algn="r">
              <a:buNone/>
            </a:pPr>
            <a:r>
              <a:rPr lang="ar-EG" dirty="0"/>
              <a:t>عبدالرحمن عبدالناصر محمد عطيفي</a:t>
            </a:r>
          </a:p>
          <a:p>
            <a:pPr marL="0" indent="0" algn="r">
              <a:buNone/>
            </a:pPr>
            <a:r>
              <a:rPr lang="ar-EG" dirty="0"/>
              <a:t>عبدالرحمن رضا محمد احمد</a:t>
            </a:r>
          </a:p>
          <a:p>
            <a:pPr marL="0" indent="0" algn="r">
              <a:buNone/>
            </a:pPr>
            <a:r>
              <a:rPr lang="ar-EG" dirty="0"/>
              <a:t>عبدالله ناصر فتحي محمد</a:t>
            </a:r>
          </a:p>
          <a:p>
            <a:pPr marL="0" indent="0" algn="r">
              <a:buNone/>
            </a:pPr>
            <a:r>
              <a:rPr lang="ar-EG" dirty="0"/>
              <a:t>عبدالرحمن خالد لطفي محفوظ</a:t>
            </a:r>
          </a:p>
          <a:p>
            <a:pPr marL="0" indent="0" algn="r">
              <a:buNone/>
            </a:pPr>
            <a:r>
              <a:rPr lang="ar-EG" dirty="0"/>
              <a:t>زياد علي محمد علي</a:t>
            </a:r>
            <a:endParaRPr lang="en-US" dirty="0"/>
          </a:p>
        </p:txBody>
      </p:sp>
    </p:spTree>
    <p:extLst>
      <p:ext uri="{BB962C8B-B14F-4D97-AF65-F5344CB8AC3E}">
        <p14:creationId xmlns:p14="http://schemas.microsoft.com/office/powerpoint/2010/main" val="527473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F834DCC-F547-44D9-86EB-D3DB88153488}"/>
              </a:ext>
            </a:extLst>
          </p:cNvPr>
          <p:cNvSpPr>
            <a:spLocks noGrp="1"/>
          </p:cNvSpPr>
          <p:nvPr>
            <p:ph type="title"/>
          </p:nvPr>
        </p:nvSpPr>
        <p:spPr>
          <a:xfrm>
            <a:off x="-1" y="299843"/>
            <a:ext cx="12192001" cy="1390845"/>
          </a:xfrm>
        </p:spPr>
        <p:txBody>
          <a:bodyPr>
            <a:normAutofit/>
          </a:bodyPr>
          <a:lstStyle/>
          <a:p>
            <a:pPr marL="457200" indent="-457200">
              <a:buFont typeface="Arial" panose="020B0604020202020204" pitchFamily="34" charset="0"/>
              <a:buChar char="•"/>
            </a:pPr>
            <a:r>
              <a:rPr lang="en-US" sz="3200" dirty="0"/>
              <a:t>2-it shows buy user ,but invoice and buy type using weekly invoice.</a:t>
            </a:r>
          </a:p>
        </p:txBody>
      </p:sp>
      <p:pic>
        <p:nvPicPr>
          <p:cNvPr id="5" name="Content Placeholder 4">
            <a:extLst>
              <a:ext uri="{FF2B5EF4-FFF2-40B4-BE49-F238E27FC236}">
                <a16:creationId xmlns:a16="http://schemas.microsoft.com/office/drawing/2014/main" id="{B967F8D0-8CC5-4189-A320-3128212BEA36}"/>
              </a:ext>
            </a:extLst>
          </p:cNvPr>
          <p:cNvPicPr>
            <a:picLocks noGrp="1" noChangeAspect="1"/>
          </p:cNvPicPr>
          <p:nvPr>
            <p:ph idx="1"/>
          </p:nvPr>
        </p:nvPicPr>
        <p:blipFill>
          <a:blip r:embed="rId2"/>
          <a:stretch>
            <a:fillRect/>
          </a:stretch>
        </p:blipFill>
        <p:spPr>
          <a:xfrm>
            <a:off x="5586635" y="2736034"/>
            <a:ext cx="6235464" cy="2792570"/>
          </a:xfrm>
        </p:spPr>
      </p:pic>
      <p:pic>
        <p:nvPicPr>
          <p:cNvPr id="7" name="Picture 6">
            <a:extLst>
              <a:ext uri="{FF2B5EF4-FFF2-40B4-BE49-F238E27FC236}">
                <a16:creationId xmlns:a16="http://schemas.microsoft.com/office/drawing/2014/main" id="{A0DFC264-4578-441D-AA0F-CC0A35A866B8}"/>
              </a:ext>
            </a:extLst>
          </p:cNvPr>
          <p:cNvPicPr>
            <a:picLocks noChangeAspect="1"/>
          </p:cNvPicPr>
          <p:nvPr/>
        </p:nvPicPr>
        <p:blipFill>
          <a:blip r:embed="rId3"/>
          <a:stretch>
            <a:fillRect/>
          </a:stretch>
        </p:blipFill>
        <p:spPr>
          <a:xfrm>
            <a:off x="689317" y="2082541"/>
            <a:ext cx="4001058" cy="4648849"/>
          </a:xfrm>
          <a:prstGeom prst="rect">
            <a:avLst/>
          </a:prstGeom>
        </p:spPr>
      </p:pic>
    </p:spTree>
    <p:extLst>
      <p:ext uri="{BB962C8B-B14F-4D97-AF65-F5344CB8AC3E}">
        <p14:creationId xmlns:p14="http://schemas.microsoft.com/office/powerpoint/2010/main" val="433039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A6501F-FD84-4C8B-9D00-2723BF56813D}"/>
              </a:ext>
            </a:extLst>
          </p:cNvPr>
          <p:cNvSpPr>
            <a:spLocks noGrp="1"/>
          </p:cNvSpPr>
          <p:nvPr>
            <p:ph idx="1"/>
          </p:nvPr>
        </p:nvSpPr>
        <p:spPr>
          <a:xfrm>
            <a:off x="0" y="1"/>
            <a:ext cx="12192000" cy="1899138"/>
          </a:xfrm>
        </p:spPr>
        <p:txBody>
          <a:bodyPr/>
          <a:lstStyle/>
          <a:p>
            <a:r>
              <a:rPr lang="en-US" sz="3200" dirty="0"/>
              <a:t>3- it shows but earn ,but total and drug name using buy earn &gt;100 and but total &lt;=50.</a:t>
            </a:r>
          </a:p>
          <a:p>
            <a:pPr marL="0" indent="0">
              <a:buNone/>
            </a:pPr>
            <a:endParaRPr lang="en-US" dirty="0"/>
          </a:p>
        </p:txBody>
      </p:sp>
      <p:pic>
        <p:nvPicPr>
          <p:cNvPr id="5" name="Picture 4">
            <a:extLst>
              <a:ext uri="{FF2B5EF4-FFF2-40B4-BE49-F238E27FC236}">
                <a16:creationId xmlns:a16="http://schemas.microsoft.com/office/drawing/2014/main" id="{694F5C63-DEAD-4AF6-B1F1-EBB3759A7420}"/>
              </a:ext>
            </a:extLst>
          </p:cNvPr>
          <p:cNvPicPr>
            <a:picLocks noChangeAspect="1"/>
          </p:cNvPicPr>
          <p:nvPr/>
        </p:nvPicPr>
        <p:blipFill>
          <a:blip r:embed="rId2"/>
          <a:stretch>
            <a:fillRect/>
          </a:stretch>
        </p:blipFill>
        <p:spPr>
          <a:xfrm>
            <a:off x="6950843" y="1067641"/>
            <a:ext cx="4931668" cy="5790358"/>
          </a:xfrm>
          <a:prstGeom prst="rect">
            <a:avLst/>
          </a:prstGeom>
        </p:spPr>
      </p:pic>
      <p:pic>
        <p:nvPicPr>
          <p:cNvPr id="7" name="Picture 6">
            <a:extLst>
              <a:ext uri="{FF2B5EF4-FFF2-40B4-BE49-F238E27FC236}">
                <a16:creationId xmlns:a16="http://schemas.microsoft.com/office/drawing/2014/main" id="{F23EB253-AE56-43DF-B87F-8531ACC9262D}"/>
              </a:ext>
            </a:extLst>
          </p:cNvPr>
          <p:cNvPicPr>
            <a:picLocks noChangeAspect="1"/>
          </p:cNvPicPr>
          <p:nvPr/>
        </p:nvPicPr>
        <p:blipFill>
          <a:blip r:embed="rId3"/>
          <a:stretch>
            <a:fillRect/>
          </a:stretch>
        </p:blipFill>
        <p:spPr>
          <a:xfrm>
            <a:off x="492369" y="2679455"/>
            <a:ext cx="5730485" cy="2848086"/>
          </a:xfrm>
          <a:prstGeom prst="rect">
            <a:avLst/>
          </a:prstGeom>
        </p:spPr>
      </p:pic>
    </p:spTree>
    <p:extLst>
      <p:ext uri="{BB962C8B-B14F-4D97-AF65-F5344CB8AC3E}">
        <p14:creationId xmlns:p14="http://schemas.microsoft.com/office/powerpoint/2010/main" val="2077929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997362-D35C-4C3F-9F92-338F2475425E}"/>
              </a:ext>
            </a:extLst>
          </p:cNvPr>
          <p:cNvSpPr>
            <a:spLocks noGrp="1"/>
          </p:cNvSpPr>
          <p:nvPr>
            <p:ph idx="1"/>
          </p:nvPr>
        </p:nvSpPr>
        <p:spPr>
          <a:xfrm>
            <a:off x="0" y="0"/>
            <a:ext cx="12192000" cy="6485206"/>
          </a:xfrm>
        </p:spPr>
        <p:txBody>
          <a:bodyPr>
            <a:normAutofit/>
          </a:bodyPr>
          <a:lstStyle/>
          <a:p>
            <a:r>
              <a:rPr lang="en-US" sz="2400" dirty="0"/>
              <a:t>There are one query for customers</a:t>
            </a:r>
          </a:p>
          <a:p>
            <a:r>
              <a:rPr lang="en-US" sz="2400" dirty="0"/>
              <a:t>It shows customer gender ,customer address , customer id , customer name using Address..</a:t>
            </a:r>
          </a:p>
          <a:p>
            <a:endParaRPr lang="en-US" dirty="0"/>
          </a:p>
          <a:p>
            <a:endParaRPr lang="en-US" dirty="0"/>
          </a:p>
          <a:p>
            <a:endParaRPr lang="en-US" dirty="0"/>
          </a:p>
          <a:p>
            <a:endParaRPr lang="en-US" dirty="0"/>
          </a:p>
          <a:p>
            <a:endParaRPr lang="en-US" dirty="0"/>
          </a:p>
          <a:p>
            <a:pPr marL="0" indent="0">
              <a:buNone/>
            </a:pPr>
            <a:endParaRPr lang="en-US" dirty="0"/>
          </a:p>
          <a:p>
            <a:r>
              <a:rPr lang="en-US" dirty="0"/>
              <a:t>There are two queries for drugs</a:t>
            </a:r>
          </a:p>
          <a:p>
            <a:r>
              <a:rPr lang="en-US" dirty="0"/>
              <a:t>1- shows drug name and drug class</a:t>
            </a:r>
          </a:p>
          <a:p>
            <a:pPr marL="0" indent="0">
              <a:buNone/>
            </a:pPr>
            <a:r>
              <a:rPr lang="en-US" dirty="0"/>
              <a:t>    Using </a:t>
            </a:r>
            <a:r>
              <a:rPr lang="en-US" dirty="0" err="1"/>
              <a:t>critria</a:t>
            </a:r>
            <a:r>
              <a:rPr lang="en-US" dirty="0"/>
              <a:t> “</a:t>
            </a:r>
            <a:r>
              <a:rPr lang="en-US" dirty="0" err="1"/>
              <a:t>barasetamol</a:t>
            </a:r>
            <a:r>
              <a:rPr lang="en-US" dirty="0"/>
              <a:t>”</a:t>
            </a:r>
          </a:p>
        </p:txBody>
      </p:sp>
      <p:pic>
        <p:nvPicPr>
          <p:cNvPr id="5" name="Picture 4">
            <a:extLst>
              <a:ext uri="{FF2B5EF4-FFF2-40B4-BE49-F238E27FC236}">
                <a16:creationId xmlns:a16="http://schemas.microsoft.com/office/drawing/2014/main" id="{6F8BA39F-CB82-4CEF-857E-2121178378C8}"/>
              </a:ext>
            </a:extLst>
          </p:cNvPr>
          <p:cNvPicPr>
            <a:picLocks noChangeAspect="1"/>
          </p:cNvPicPr>
          <p:nvPr/>
        </p:nvPicPr>
        <p:blipFill>
          <a:blip r:embed="rId2"/>
          <a:stretch>
            <a:fillRect/>
          </a:stretch>
        </p:blipFill>
        <p:spPr>
          <a:xfrm>
            <a:off x="6391079" y="1389290"/>
            <a:ext cx="5210242" cy="2039710"/>
          </a:xfrm>
          <a:prstGeom prst="rect">
            <a:avLst/>
          </a:prstGeom>
        </p:spPr>
      </p:pic>
      <p:pic>
        <p:nvPicPr>
          <p:cNvPr id="9" name="Picture 8">
            <a:extLst>
              <a:ext uri="{FF2B5EF4-FFF2-40B4-BE49-F238E27FC236}">
                <a16:creationId xmlns:a16="http://schemas.microsoft.com/office/drawing/2014/main" id="{7B6FD50C-22DF-490F-99F9-16922F80136F}"/>
              </a:ext>
            </a:extLst>
          </p:cNvPr>
          <p:cNvPicPr>
            <a:picLocks noChangeAspect="1"/>
          </p:cNvPicPr>
          <p:nvPr/>
        </p:nvPicPr>
        <p:blipFill>
          <a:blip r:embed="rId3"/>
          <a:stretch>
            <a:fillRect/>
          </a:stretch>
        </p:blipFill>
        <p:spPr>
          <a:xfrm>
            <a:off x="1047045" y="1153656"/>
            <a:ext cx="5048955" cy="2724530"/>
          </a:xfrm>
          <a:prstGeom prst="rect">
            <a:avLst/>
          </a:prstGeom>
        </p:spPr>
      </p:pic>
      <p:pic>
        <p:nvPicPr>
          <p:cNvPr id="11" name="Picture 10">
            <a:extLst>
              <a:ext uri="{FF2B5EF4-FFF2-40B4-BE49-F238E27FC236}">
                <a16:creationId xmlns:a16="http://schemas.microsoft.com/office/drawing/2014/main" id="{53E3CA24-A9CF-445E-A320-E52E544A49DA}"/>
              </a:ext>
            </a:extLst>
          </p:cNvPr>
          <p:cNvPicPr>
            <a:picLocks noChangeAspect="1"/>
          </p:cNvPicPr>
          <p:nvPr/>
        </p:nvPicPr>
        <p:blipFill>
          <a:blip r:embed="rId4"/>
          <a:stretch>
            <a:fillRect/>
          </a:stretch>
        </p:blipFill>
        <p:spPr>
          <a:xfrm>
            <a:off x="8721981" y="4372689"/>
            <a:ext cx="3077004" cy="2372056"/>
          </a:xfrm>
          <a:prstGeom prst="rect">
            <a:avLst/>
          </a:prstGeom>
        </p:spPr>
      </p:pic>
      <p:pic>
        <p:nvPicPr>
          <p:cNvPr id="15" name="Picture 14">
            <a:extLst>
              <a:ext uri="{FF2B5EF4-FFF2-40B4-BE49-F238E27FC236}">
                <a16:creationId xmlns:a16="http://schemas.microsoft.com/office/drawing/2014/main" id="{3739CB5D-74DD-4C44-824F-016E45C9387F}"/>
              </a:ext>
            </a:extLst>
          </p:cNvPr>
          <p:cNvPicPr>
            <a:picLocks noChangeAspect="1"/>
          </p:cNvPicPr>
          <p:nvPr/>
        </p:nvPicPr>
        <p:blipFill>
          <a:blip r:embed="rId5"/>
          <a:stretch>
            <a:fillRect/>
          </a:stretch>
        </p:blipFill>
        <p:spPr>
          <a:xfrm>
            <a:off x="4614203" y="4352648"/>
            <a:ext cx="3714763" cy="2375337"/>
          </a:xfrm>
          <a:prstGeom prst="rect">
            <a:avLst/>
          </a:prstGeom>
        </p:spPr>
      </p:pic>
    </p:spTree>
    <p:extLst>
      <p:ext uri="{BB962C8B-B14F-4D97-AF65-F5344CB8AC3E}">
        <p14:creationId xmlns:p14="http://schemas.microsoft.com/office/powerpoint/2010/main" val="1846724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CAB1F-C35B-4BC6-A531-B6ED47016A10}"/>
              </a:ext>
            </a:extLst>
          </p:cNvPr>
          <p:cNvSpPr>
            <a:spLocks noGrp="1"/>
          </p:cNvSpPr>
          <p:nvPr>
            <p:ph idx="1"/>
          </p:nvPr>
        </p:nvSpPr>
        <p:spPr>
          <a:xfrm>
            <a:off x="0" y="47392"/>
            <a:ext cx="12192000" cy="5171721"/>
          </a:xfrm>
        </p:spPr>
        <p:txBody>
          <a:bodyPr/>
          <a:lstStyle/>
          <a:p>
            <a:r>
              <a:rPr lang="en-US" sz="2400" dirty="0"/>
              <a:t>2- shows</a:t>
            </a:r>
            <a:r>
              <a:rPr lang="ar-EG" sz="2400" dirty="0"/>
              <a:t> </a:t>
            </a:r>
            <a:r>
              <a:rPr lang="en-US" sz="2400" dirty="0"/>
              <a:t>drug company , drug group and drug dosage form using criteria “</a:t>
            </a:r>
            <a:r>
              <a:rPr lang="ar-EG" sz="2400" dirty="0"/>
              <a:t>الضغط</a:t>
            </a:r>
            <a:r>
              <a:rPr lang="en-US" sz="2400" dirty="0"/>
              <a:t>” </a:t>
            </a:r>
            <a:r>
              <a:rPr lang="ar-EG" sz="2400" dirty="0"/>
              <a:t>.</a:t>
            </a:r>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en-US" dirty="0"/>
          </a:p>
          <a:p>
            <a:pPr marL="0" indent="0">
              <a:buNone/>
            </a:pPr>
            <a:endParaRPr lang="ar-EG" dirty="0"/>
          </a:p>
          <a:p>
            <a:r>
              <a:rPr lang="en-US" sz="2400" dirty="0"/>
              <a:t>We make three queries </a:t>
            </a:r>
            <a:r>
              <a:rPr lang="en-US" sz="2400"/>
              <a:t>for sales.</a:t>
            </a:r>
            <a:endParaRPr lang="en-US" sz="2400" dirty="0"/>
          </a:p>
          <a:p>
            <a:r>
              <a:rPr lang="en-US" sz="2400" dirty="0"/>
              <a:t>1- shows sale user , sale customer , drug name and sale date using criteria “</a:t>
            </a:r>
            <a:r>
              <a:rPr lang="en-US" sz="2400" dirty="0" err="1"/>
              <a:t>mary</a:t>
            </a:r>
            <a:r>
              <a:rPr lang="en-US" sz="2400" dirty="0"/>
              <a:t>” and “</a:t>
            </a:r>
            <a:r>
              <a:rPr lang="en-US" sz="2400" dirty="0" err="1"/>
              <a:t>gamal</a:t>
            </a:r>
            <a:r>
              <a:rPr lang="en-US" sz="2400" dirty="0"/>
              <a:t>”.</a:t>
            </a:r>
            <a:endParaRPr lang="ar-EG" sz="2400" dirty="0"/>
          </a:p>
          <a:p>
            <a:pPr marL="0" indent="0">
              <a:buNone/>
            </a:pPr>
            <a:endParaRPr lang="ar-EG" dirty="0"/>
          </a:p>
        </p:txBody>
      </p:sp>
      <p:pic>
        <p:nvPicPr>
          <p:cNvPr id="5" name="Picture 4">
            <a:extLst>
              <a:ext uri="{FF2B5EF4-FFF2-40B4-BE49-F238E27FC236}">
                <a16:creationId xmlns:a16="http://schemas.microsoft.com/office/drawing/2014/main" id="{3EA71171-8EC5-4354-B84F-6A02D9BB706E}"/>
              </a:ext>
            </a:extLst>
          </p:cNvPr>
          <p:cNvPicPr>
            <a:picLocks noChangeAspect="1"/>
          </p:cNvPicPr>
          <p:nvPr/>
        </p:nvPicPr>
        <p:blipFill>
          <a:blip r:embed="rId2"/>
          <a:stretch>
            <a:fillRect/>
          </a:stretch>
        </p:blipFill>
        <p:spPr>
          <a:xfrm>
            <a:off x="6218803" y="986410"/>
            <a:ext cx="5569759" cy="2438740"/>
          </a:xfrm>
          <a:prstGeom prst="rect">
            <a:avLst/>
          </a:prstGeom>
        </p:spPr>
      </p:pic>
      <p:pic>
        <p:nvPicPr>
          <p:cNvPr id="7" name="Picture 6">
            <a:extLst>
              <a:ext uri="{FF2B5EF4-FFF2-40B4-BE49-F238E27FC236}">
                <a16:creationId xmlns:a16="http://schemas.microsoft.com/office/drawing/2014/main" id="{DF888EA6-5774-42AD-A8CD-AC6396D18261}"/>
              </a:ext>
            </a:extLst>
          </p:cNvPr>
          <p:cNvPicPr>
            <a:picLocks noChangeAspect="1"/>
          </p:cNvPicPr>
          <p:nvPr/>
        </p:nvPicPr>
        <p:blipFill>
          <a:blip r:embed="rId3"/>
          <a:stretch>
            <a:fillRect/>
          </a:stretch>
        </p:blipFill>
        <p:spPr>
          <a:xfrm>
            <a:off x="690199" y="4656763"/>
            <a:ext cx="5125165" cy="2153845"/>
          </a:xfrm>
          <a:prstGeom prst="rect">
            <a:avLst/>
          </a:prstGeom>
        </p:spPr>
      </p:pic>
      <p:pic>
        <p:nvPicPr>
          <p:cNvPr id="13" name="Picture 12">
            <a:extLst>
              <a:ext uri="{FF2B5EF4-FFF2-40B4-BE49-F238E27FC236}">
                <a16:creationId xmlns:a16="http://schemas.microsoft.com/office/drawing/2014/main" id="{05DAFD9A-B520-4FE1-896E-4D10F3C78AC1}"/>
              </a:ext>
            </a:extLst>
          </p:cNvPr>
          <p:cNvPicPr>
            <a:picLocks noChangeAspect="1"/>
          </p:cNvPicPr>
          <p:nvPr/>
        </p:nvPicPr>
        <p:blipFill>
          <a:blip r:embed="rId4"/>
          <a:stretch>
            <a:fillRect/>
          </a:stretch>
        </p:blipFill>
        <p:spPr>
          <a:xfrm>
            <a:off x="6218803" y="4656762"/>
            <a:ext cx="5603913" cy="2153845"/>
          </a:xfrm>
          <a:prstGeom prst="rect">
            <a:avLst/>
          </a:prstGeom>
        </p:spPr>
      </p:pic>
      <p:pic>
        <p:nvPicPr>
          <p:cNvPr id="15" name="Picture 14">
            <a:extLst>
              <a:ext uri="{FF2B5EF4-FFF2-40B4-BE49-F238E27FC236}">
                <a16:creationId xmlns:a16="http://schemas.microsoft.com/office/drawing/2014/main" id="{73700BD6-BDCB-44B9-AE6F-9740B61AA3AB}"/>
              </a:ext>
            </a:extLst>
          </p:cNvPr>
          <p:cNvPicPr>
            <a:picLocks noChangeAspect="1"/>
          </p:cNvPicPr>
          <p:nvPr/>
        </p:nvPicPr>
        <p:blipFill>
          <a:blip r:embed="rId5"/>
          <a:stretch>
            <a:fillRect/>
          </a:stretch>
        </p:blipFill>
        <p:spPr>
          <a:xfrm>
            <a:off x="690200" y="990260"/>
            <a:ext cx="5125165" cy="2438740"/>
          </a:xfrm>
          <a:prstGeom prst="rect">
            <a:avLst/>
          </a:prstGeom>
        </p:spPr>
      </p:pic>
    </p:spTree>
    <p:extLst>
      <p:ext uri="{BB962C8B-B14F-4D97-AF65-F5344CB8AC3E}">
        <p14:creationId xmlns:p14="http://schemas.microsoft.com/office/powerpoint/2010/main" val="1468660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3A124F-2365-4D67-8609-BC1A03B09095}"/>
              </a:ext>
            </a:extLst>
          </p:cNvPr>
          <p:cNvSpPr>
            <a:spLocks noGrp="1"/>
          </p:cNvSpPr>
          <p:nvPr>
            <p:ph idx="1"/>
          </p:nvPr>
        </p:nvSpPr>
        <p:spPr>
          <a:xfrm>
            <a:off x="0" y="30528"/>
            <a:ext cx="12192000" cy="4246049"/>
          </a:xfrm>
        </p:spPr>
        <p:txBody>
          <a:bodyPr>
            <a:normAutofit fontScale="70000" lnSpcReduction="20000"/>
          </a:bodyPr>
          <a:lstStyle/>
          <a:p>
            <a:pPr marL="0" indent="0">
              <a:buNone/>
            </a:pPr>
            <a:r>
              <a:rPr lang="en-US" sz="2400" dirty="0"/>
              <a:t>2-</a:t>
            </a:r>
            <a:r>
              <a:rPr lang="ar-EG" sz="2400" dirty="0"/>
              <a:t> </a:t>
            </a:r>
            <a:r>
              <a:rPr lang="en-US" sz="2400" dirty="0"/>
              <a:t>show sale total , sale earn sale quantity using criteria sale total &lt;=50 ,sale earn &lt;=6.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3- show sale type and drug name using criteria “</a:t>
            </a:r>
            <a:r>
              <a:rPr lang="ar-EG" dirty="0"/>
              <a:t>نقدي</a:t>
            </a:r>
            <a:r>
              <a:rPr lang="en-US" dirty="0"/>
              <a:t>”</a:t>
            </a:r>
            <a:r>
              <a:rPr lang="ar-EG" dirty="0"/>
              <a:t> </a:t>
            </a:r>
            <a:r>
              <a:rPr lang="en-US" dirty="0"/>
              <a:t>or “</a:t>
            </a:r>
            <a:r>
              <a:rPr lang="ar-EG" dirty="0"/>
              <a:t>توصيل منزلي</a:t>
            </a:r>
            <a:r>
              <a:rPr lang="en-US" dirty="0"/>
              <a:t>”</a:t>
            </a:r>
            <a:r>
              <a:rPr lang="ar-EG" dirty="0"/>
              <a:t>.</a:t>
            </a:r>
          </a:p>
          <a:p>
            <a:pPr marL="0" indent="0">
              <a:buNone/>
            </a:pPr>
            <a:endParaRPr lang="en-US" dirty="0"/>
          </a:p>
        </p:txBody>
      </p:sp>
      <p:pic>
        <p:nvPicPr>
          <p:cNvPr id="5" name="Picture 4">
            <a:extLst>
              <a:ext uri="{FF2B5EF4-FFF2-40B4-BE49-F238E27FC236}">
                <a16:creationId xmlns:a16="http://schemas.microsoft.com/office/drawing/2014/main" id="{AC88A297-5BFB-4CE9-A886-3B8BCC4DA917}"/>
              </a:ext>
            </a:extLst>
          </p:cNvPr>
          <p:cNvPicPr>
            <a:picLocks noChangeAspect="1"/>
          </p:cNvPicPr>
          <p:nvPr/>
        </p:nvPicPr>
        <p:blipFill>
          <a:blip r:embed="rId2"/>
          <a:stretch>
            <a:fillRect/>
          </a:stretch>
        </p:blipFill>
        <p:spPr>
          <a:xfrm>
            <a:off x="5860585" y="496390"/>
            <a:ext cx="6175703" cy="2563852"/>
          </a:xfrm>
          <a:prstGeom prst="rect">
            <a:avLst/>
          </a:prstGeom>
        </p:spPr>
      </p:pic>
      <p:pic>
        <p:nvPicPr>
          <p:cNvPr id="7" name="Picture 6">
            <a:extLst>
              <a:ext uri="{FF2B5EF4-FFF2-40B4-BE49-F238E27FC236}">
                <a16:creationId xmlns:a16="http://schemas.microsoft.com/office/drawing/2014/main" id="{A9866340-2FB9-4C8C-ABD1-6E51C760F8A9}"/>
              </a:ext>
            </a:extLst>
          </p:cNvPr>
          <p:cNvPicPr>
            <a:picLocks noChangeAspect="1"/>
          </p:cNvPicPr>
          <p:nvPr/>
        </p:nvPicPr>
        <p:blipFill>
          <a:blip r:embed="rId3"/>
          <a:stretch>
            <a:fillRect/>
          </a:stretch>
        </p:blipFill>
        <p:spPr>
          <a:xfrm>
            <a:off x="877116" y="489357"/>
            <a:ext cx="4250980" cy="3045324"/>
          </a:xfrm>
          <a:prstGeom prst="rect">
            <a:avLst/>
          </a:prstGeom>
        </p:spPr>
      </p:pic>
      <p:pic>
        <p:nvPicPr>
          <p:cNvPr id="9" name="Picture 8">
            <a:extLst>
              <a:ext uri="{FF2B5EF4-FFF2-40B4-BE49-F238E27FC236}">
                <a16:creationId xmlns:a16="http://schemas.microsoft.com/office/drawing/2014/main" id="{9F266AE1-68FC-4E79-9E5B-5C69F33D158B}"/>
              </a:ext>
            </a:extLst>
          </p:cNvPr>
          <p:cNvPicPr>
            <a:picLocks noChangeAspect="1"/>
          </p:cNvPicPr>
          <p:nvPr/>
        </p:nvPicPr>
        <p:blipFill>
          <a:blip r:embed="rId4"/>
          <a:stretch>
            <a:fillRect/>
          </a:stretch>
        </p:blipFill>
        <p:spPr>
          <a:xfrm>
            <a:off x="5860585" y="3889250"/>
            <a:ext cx="4633914" cy="2837194"/>
          </a:xfrm>
          <a:prstGeom prst="rect">
            <a:avLst/>
          </a:prstGeom>
        </p:spPr>
      </p:pic>
      <p:pic>
        <p:nvPicPr>
          <p:cNvPr id="11" name="Picture 10">
            <a:extLst>
              <a:ext uri="{FF2B5EF4-FFF2-40B4-BE49-F238E27FC236}">
                <a16:creationId xmlns:a16="http://schemas.microsoft.com/office/drawing/2014/main" id="{12876819-F6E7-4C15-8FFE-5C9B0D319139}"/>
              </a:ext>
            </a:extLst>
          </p:cNvPr>
          <p:cNvPicPr>
            <a:picLocks noChangeAspect="1"/>
          </p:cNvPicPr>
          <p:nvPr/>
        </p:nvPicPr>
        <p:blipFill>
          <a:blip r:embed="rId5"/>
          <a:stretch>
            <a:fillRect/>
          </a:stretch>
        </p:blipFill>
        <p:spPr>
          <a:xfrm>
            <a:off x="845875" y="4276576"/>
            <a:ext cx="4282221" cy="2449867"/>
          </a:xfrm>
          <a:prstGeom prst="rect">
            <a:avLst/>
          </a:prstGeom>
        </p:spPr>
      </p:pic>
    </p:spTree>
    <p:extLst>
      <p:ext uri="{BB962C8B-B14F-4D97-AF65-F5344CB8AC3E}">
        <p14:creationId xmlns:p14="http://schemas.microsoft.com/office/powerpoint/2010/main" val="3995842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0599B4-408B-4A82-8806-0C0B94F18712}"/>
              </a:ext>
            </a:extLst>
          </p:cNvPr>
          <p:cNvSpPr>
            <a:spLocks noGrp="1"/>
          </p:cNvSpPr>
          <p:nvPr>
            <p:ph idx="1"/>
          </p:nvPr>
        </p:nvSpPr>
        <p:spPr>
          <a:xfrm>
            <a:off x="0" y="0"/>
            <a:ext cx="12192000" cy="3995225"/>
          </a:xfrm>
        </p:spPr>
        <p:txBody>
          <a:bodyPr/>
          <a:lstStyle/>
          <a:p>
            <a:r>
              <a:rPr lang="en-US" sz="2400" dirty="0"/>
              <a:t>We make one staff query shows staff address , staff gender and staff name using criteria “</a:t>
            </a:r>
            <a:r>
              <a:rPr lang="en-US" sz="2400" dirty="0" err="1"/>
              <a:t>minya</a:t>
            </a:r>
            <a:r>
              <a:rPr lang="en-US" sz="2400" dirty="0"/>
              <a:t>” or “</a:t>
            </a:r>
            <a:r>
              <a:rPr lang="en-US" sz="2400" dirty="0" err="1"/>
              <a:t>sohage</a:t>
            </a:r>
            <a:r>
              <a:rPr lang="en-US" sz="2400" dirty="0"/>
              <a:t>” , “male”. </a:t>
            </a:r>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D5B155C2-109C-4545-9314-D11D5E745F23}"/>
              </a:ext>
            </a:extLst>
          </p:cNvPr>
          <p:cNvPicPr>
            <a:picLocks noChangeAspect="1"/>
          </p:cNvPicPr>
          <p:nvPr/>
        </p:nvPicPr>
        <p:blipFill>
          <a:blip r:embed="rId2"/>
          <a:stretch>
            <a:fillRect/>
          </a:stretch>
        </p:blipFill>
        <p:spPr>
          <a:xfrm>
            <a:off x="195910" y="3021489"/>
            <a:ext cx="5900090" cy="3323040"/>
          </a:xfrm>
          <a:prstGeom prst="rect">
            <a:avLst/>
          </a:prstGeom>
        </p:spPr>
      </p:pic>
      <p:pic>
        <p:nvPicPr>
          <p:cNvPr id="7" name="Picture 6">
            <a:extLst>
              <a:ext uri="{FF2B5EF4-FFF2-40B4-BE49-F238E27FC236}">
                <a16:creationId xmlns:a16="http://schemas.microsoft.com/office/drawing/2014/main" id="{C48921B7-116F-414F-930D-3F2DD6EAFA36}"/>
              </a:ext>
            </a:extLst>
          </p:cNvPr>
          <p:cNvPicPr>
            <a:picLocks noChangeAspect="1"/>
          </p:cNvPicPr>
          <p:nvPr/>
        </p:nvPicPr>
        <p:blipFill>
          <a:blip r:embed="rId3"/>
          <a:stretch>
            <a:fillRect/>
          </a:stretch>
        </p:blipFill>
        <p:spPr>
          <a:xfrm>
            <a:off x="6543821" y="3021489"/>
            <a:ext cx="5200357" cy="3323040"/>
          </a:xfrm>
          <a:prstGeom prst="rect">
            <a:avLst/>
          </a:prstGeom>
        </p:spPr>
      </p:pic>
    </p:spTree>
    <p:extLst>
      <p:ext uri="{BB962C8B-B14F-4D97-AF65-F5344CB8AC3E}">
        <p14:creationId xmlns:p14="http://schemas.microsoft.com/office/powerpoint/2010/main" val="3680347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DB870B-9A5C-44D8-BD81-29FF5E8D316A}"/>
              </a:ext>
            </a:extLst>
          </p:cNvPr>
          <p:cNvSpPr>
            <a:spLocks noGrp="1"/>
          </p:cNvSpPr>
          <p:nvPr>
            <p:ph idx="1"/>
          </p:nvPr>
        </p:nvSpPr>
        <p:spPr>
          <a:xfrm>
            <a:off x="0" y="0"/>
            <a:ext cx="12192000" cy="6858000"/>
          </a:xfrm>
        </p:spPr>
        <p:txBody>
          <a:bodyPr>
            <a:normAutofit/>
          </a:bodyPr>
          <a:lstStyle/>
          <a:p>
            <a:r>
              <a:rPr lang="en-US" sz="2800" dirty="0"/>
              <a:t>2 query append</a:t>
            </a:r>
          </a:p>
        </p:txBody>
      </p:sp>
      <p:pic>
        <p:nvPicPr>
          <p:cNvPr id="7" name="Picture 6">
            <a:extLst>
              <a:ext uri="{FF2B5EF4-FFF2-40B4-BE49-F238E27FC236}">
                <a16:creationId xmlns:a16="http://schemas.microsoft.com/office/drawing/2014/main" id="{9BCDE4B0-E5F7-47D0-B6E9-B958A555B43E}"/>
              </a:ext>
            </a:extLst>
          </p:cNvPr>
          <p:cNvPicPr>
            <a:picLocks noChangeAspect="1"/>
          </p:cNvPicPr>
          <p:nvPr/>
        </p:nvPicPr>
        <p:blipFill>
          <a:blip r:embed="rId2"/>
          <a:stretch>
            <a:fillRect/>
          </a:stretch>
        </p:blipFill>
        <p:spPr>
          <a:xfrm>
            <a:off x="6111206" y="952154"/>
            <a:ext cx="4481765" cy="5473026"/>
          </a:xfrm>
          <a:prstGeom prst="rect">
            <a:avLst/>
          </a:prstGeom>
        </p:spPr>
      </p:pic>
      <p:pic>
        <p:nvPicPr>
          <p:cNvPr id="4" name="Picture 3">
            <a:extLst>
              <a:ext uri="{FF2B5EF4-FFF2-40B4-BE49-F238E27FC236}">
                <a16:creationId xmlns:a16="http://schemas.microsoft.com/office/drawing/2014/main" id="{6753717B-AD40-4043-8775-67F7273935E7}"/>
              </a:ext>
            </a:extLst>
          </p:cNvPr>
          <p:cNvPicPr>
            <a:picLocks noChangeAspect="1"/>
          </p:cNvPicPr>
          <p:nvPr/>
        </p:nvPicPr>
        <p:blipFill>
          <a:blip r:embed="rId3"/>
          <a:stretch>
            <a:fillRect/>
          </a:stretch>
        </p:blipFill>
        <p:spPr>
          <a:xfrm>
            <a:off x="647345" y="1018976"/>
            <a:ext cx="4076934" cy="5297418"/>
          </a:xfrm>
          <a:prstGeom prst="rect">
            <a:avLst/>
          </a:prstGeom>
        </p:spPr>
      </p:pic>
    </p:spTree>
    <p:extLst>
      <p:ext uri="{BB962C8B-B14F-4D97-AF65-F5344CB8AC3E}">
        <p14:creationId xmlns:p14="http://schemas.microsoft.com/office/powerpoint/2010/main" val="2909580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14D1B9-527C-436D-BDC2-18DB35506841}"/>
              </a:ext>
            </a:extLst>
          </p:cNvPr>
          <p:cNvSpPr>
            <a:spLocks noGrp="1"/>
          </p:cNvSpPr>
          <p:nvPr>
            <p:ph idx="1"/>
          </p:nvPr>
        </p:nvSpPr>
        <p:spPr>
          <a:xfrm>
            <a:off x="0" y="24960"/>
            <a:ext cx="12192000" cy="6833040"/>
          </a:xfrm>
        </p:spPr>
        <p:txBody>
          <a:bodyPr/>
          <a:lstStyle/>
          <a:p>
            <a:r>
              <a:rPr lang="en-US" sz="3200" dirty="0"/>
              <a:t>2 query delete                                               2 query update</a:t>
            </a:r>
          </a:p>
          <a:p>
            <a:endParaRPr lang="en-US" dirty="0"/>
          </a:p>
          <a:p>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CFAD52BB-E974-4783-BDAE-08375777D8D0}"/>
              </a:ext>
            </a:extLst>
          </p:cNvPr>
          <p:cNvPicPr>
            <a:picLocks noChangeAspect="1"/>
          </p:cNvPicPr>
          <p:nvPr/>
        </p:nvPicPr>
        <p:blipFill>
          <a:blip r:embed="rId2"/>
          <a:stretch>
            <a:fillRect/>
          </a:stretch>
        </p:blipFill>
        <p:spPr>
          <a:xfrm>
            <a:off x="0" y="1885256"/>
            <a:ext cx="2905530" cy="4972744"/>
          </a:xfrm>
          <a:prstGeom prst="rect">
            <a:avLst/>
          </a:prstGeom>
        </p:spPr>
      </p:pic>
      <p:pic>
        <p:nvPicPr>
          <p:cNvPr id="9" name="Picture 8">
            <a:extLst>
              <a:ext uri="{FF2B5EF4-FFF2-40B4-BE49-F238E27FC236}">
                <a16:creationId xmlns:a16="http://schemas.microsoft.com/office/drawing/2014/main" id="{48100E74-5CCC-4803-804D-D32FAC0769D6}"/>
              </a:ext>
            </a:extLst>
          </p:cNvPr>
          <p:cNvPicPr>
            <a:picLocks noChangeAspect="1"/>
          </p:cNvPicPr>
          <p:nvPr/>
        </p:nvPicPr>
        <p:blipFill>
          <a:blip r:embed="rId3"/>
          <a:stretch>
            <a:fillRect/>
          </a:stretch>
        </p:blipFill>
        <p:spPr>
          <a:xfrm>
            <a:off x="6380940" y="1850770"/>
            <a:ext cx="2896004" cy="4982270"/>
          </a:xfrm>
          <a:prstGeom prst="rect">
            <a:avLst/>
          </a:prstGeom>
        </p:spPr>
      </p:pic>
      <p:pic>
        <p:nvPicPr>
          <p:cNvPr id="4" name="Picture 3">
            <a:extLst>
              <a:ext uri="{FF2B5EF4-FFF2-40B4-BE49-F238E27FC236}">
                <a16:creationId xmlns:a16="http://schemas.microsoft.com/office/drawing/2014/main" id="{C4D6EEAE-C045-4FF9-B449-83531D435B50}"/>
              </a:ext>
            </a:extLst>
          </p:cNvPr>
          <p:cNvPicPr>
            <a:picLocks noChangeAspect="1"/>
          </p:cNvPicPr>
          <p:nvPr/>
        </p:nvPicPr>
        <p:blipFill>
          <a:blip r:embed="rId4"/>
          <a:stretch>
            <a:fillRect/>
          </a:stretch>
        </p:blipFill>
        <p:spPr>
          <a:xfrm>
            <a:off x="9295996" y="1850770"/>
            <a:ext cx="2905530" cy="4982270"/>
          </a:xfrm>
          <a:prstGeom prst="rect">
            <a:avLst/>
          </a:prstGeom>
        </p:spPr>
      </p:pic>
      <p:pic>
        <p:nvPicPr>
          <p:cNvPr id="6" name="Picture 5">
            <a:extLst>
              <a:ext uri="{FF2B5EF4-FFF2-40B4-BE49-F238E27FC236}">
                <a16:creationId xmlns:a16="http://schemas.microsoft.com/office/drawing/2014/main" id="{2754F2F2-5C62-4DCD-ADDD-609FCADF5E75}"/>
              </a:ext>
            </a:extLst>
          </p:cNvPr>
          <p:cNvPicPr>
            <a:picLocks noChangeAspect="1"/>
          </p:cNvPicPr>
          <p:nvPr/>
        </p:nvPicPr>
        <p:blipFill>
          <a:blip r:embed="rId5"/>
          <a:stretch>
            <a:fillRect/>
          </a:stretch>
        </p:blipFill>
        <p:spPr>
          <a:xfrm>
            <a:off x="2961554" y="1875730"/>
            <a:ext cx="2403095" cy="4982270"/>
          </a:xfrm>
          <a:prstGeom prst="rect">
            <a:avLst/>
          </a:prstGeom>
        </p:spPr>
      </p:pic>
    </p:spTree>
    <p:extLst>
      <p:ext uri="{BB962C8B-B14F-4D97-AF65-F5344CB8AC3E}">
        <p14:creationId xmlns:p14="http://schemas.microsoft.com/office/powerpoint/2010/main" val="1906314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6A519B45-88EF-476C-8FAC-F1DB5AE49D07}"/>
              </a:ext>
            </a:extLst>
          </p:cNvPr>
          <p:cNvSpPr txBox="1">
            <a:spLocks/>
          </p:cNvSpPr>
          <p:nvPr/>
        </p:nvSpPr>
        <p:spPr>
          <a:xfrm>
            <a:off x="0" y="0"/>
            <a:ext cx="12176158"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solidFill>
                  <a:schemeClr val="accent4">
                    <a:lumMod val="50000"/>
                  </a:schemeClr>
                </a:solidFill>
              </a:rPr>
              <a:t>Forms</a:t>
            </a:r>
          </a:p>
          <a:p>
            <a:pPr marL="342900" indent="-342900">
              <a:buFont typeface="Arial" charset="0"/>
              <a:buChar char="•"/>
            </a:pPr>
            <a:r>
              <a:rPr lang="en-US" dirty="0"/>
              <a:t>Main form</a:t>
            </a:r>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r>
              <a:rPr lang="en-US" dirty="0"/>
              <a:t>Customer</a:t>
            </a:r>
          </a:p>
          <a:p>
            <a:pPr marL="342900" indent="-342900">
              <a:buFont typeface="Arial" charset="0"/>
              <a:buChar char="•"/>
            </a:pPr>
            <a:endParaRPr lang="en-US" sz="2400" dirty="0"/>
          </a:p>
        </p:txBody>
      </p:sp>
      <p:pic>
        <p:nvPicPr>
          <p:cNvPr id="8" name="Picture 2" descr="C:\Users\magdy\Pictures\Screenshots\Screenshot (74).png">
            <a:extLst>
              <a:ext uri="{FF2B5EF4-FFF2-40B4-BE49-F238E27FC236}">
                <a16:creationId xmlns:a16="http://schemas.microsoft.com/office/drawing/2014/main" id="{F610B091-B632-4567-8FB0-8FD19006A8FE}"/>
              </a:ext>
            </a:extLst>
          </p:cNvPr>
          <p:cNvPicPr>
            <a:picLocks noChangeAspect="1" noChangeArrowheads="1"/>
          </p:cNvPicPr>
          <p:nvPr/>
        </p:nvPicPr>
        <p:blipFill>
          <a:blip r:embed="rId2"/>
          <a:srcRect/>
          <a:stretch>
            <a:fillRect/>
          </a:stretch>
        </p:blipFill>
        <p:spPr bwMode="auto">
          <a:xfrm>
            <a:off x="2335176" y="689317"/>
            <a:ext cx="9840982" cy="2968283"/>
          </a:xfrm>
          <a:prstGeom prst="rect">
            <a:avLst/>
          </a:prstGeom>
          <a:noFill/>
        </p:spPr>
      </p:pic>
      <p:pic>
        <p:nvPicPr>
          <p:cNvPr id="9" name="Picture 4" descr="C:\Users\magdy\Pictures\Screenshots\Screenshot (76).png">
            <a:extLst>
              <a:ext uri="{FF2B5EF4-FFF2-40B4-BE49-F238E27FC236}">
                <a16:creationId xmlns:a16="http://schemas.microsoft.com/office/drawing/2014/main" id="{83BDA83C-FF09-4296-B212-47B0E8B0D9EA}"/>
              </a:ext>
            </a:extLst>
          </p:cNvPr>
          <p:cNvPicPr>
            <a:picLocks noChangeAspect="1" noChangeArrowheads="1"/>
          </p:cNvPicPr>
          <p:nvPr/>
        </p:nvPicPr>
        <p:blipFill>
          <a:blip r:embed="rId3"/>
          <a:srcRect/>
          <a:stretch>
            <a:fillRect/>
          </a:stretch>
        </p:blipFill>
        <p:spPr bwMode="auto">
          <a:xfrm>
            <a:off x="3052689" y="3977066"/>
            <a:ext cx="9139311" cy="2880934"/>
          </a:xfrm>
          <a:prstGeom prst="rect">
            <a:avLst/>
          </a:prstGeom>
          <a:noFill/>
        </p:spPr>
      </p:pic>
    </p:spTree>
    <p:extLst>
      <p:ext uri="{BB962C8B-B14F-4D97-AF65-F5344CB8AC3E}">
        <p14:creationId xmlns:p14="http://schemas.microsoft.com/office/powerpoint/2010/main" val="1627033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3A8AA7C-5773-4070-9AC0-2B021A5E4A5B}"/>
              </a:ext>
            </a:extLst>
          </p:cNvPr>
          <p:cNvSpPr>
            <a:spLocks noGrp="1"/>
          </p:cNvSpPr>
          <p:nvPr>
            <p:ph idx="1"/>
          </p:nvPr>
        </p:nvSpPr>
        <p:spPr>
          <a:xfrm>
            <a:off x="-1" y="0"/>
            <a:ext cx="12153735" cy="6553200"/>
          </a:xfrm>
        </p:spPr>
        <p:txBody>
          <a:bodyPr/>
          <a:lstStyle/>
          <a:p>
            <a:r>
              <a:rPr lang="en-US" sz="3600" dirty="0"/>
              <a:t>Staff</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sz="3600" dirty="0"/>
              <a:t>Staff drugs</a:t>
            </a:r>
          </a:p>
          <a:p>
            <a:pPr marL="0" indent="0">
              <a:buNone/>
            </a:pPr>
            <a:endParaRPr lang="en-US" dirty="0"/>
          </a:p>
        </p:txBody>
      </p:sp>
      <p:pic>
        <p:nvPicPr>
          <p:cNvPr id="9" name="Picture 5" descr="C:\Users\magdy\Pictures\Screenshots\Screenshot (78).png">
            <a:extLst>
              <a:ext uri="{FF2B5EF4-FFF2-40B4-BE49-F238E27FC236}">
                <a16:creationId xmlns:a16="http://schemas.microsoft.com/office/drawing/2014/main" id="{E0A189BB-4C7F-4EEC-A130-5938200A668A}"/>
              </a:ext>
            </a:extLst>
          </p:cNvPr>
          <p:cNvPicPr>
            <a:picLocks noChangeAspect="1" noChangeArrowheads="1"/>
          </p:cNvPicPr>
          <p:nvPr/>
        </p:nvPicPr>
        <p:blipFill>
          <a:blip r:embed="rId2"/>
          <a:srcRect/>
          <a:stretch>
            <a:fillRect/>
          </a:stretch>
        </p:blipFill>
        <p:spPr bwMode="auto">
          <a:xfrm>
            <a:off x="2644726" y="0"/>
            <a:ext cx="9326880" cy="3203576"/>
          </a:xfrm>
          <a:prstGeom prst="rect">
            <a:avLst/>
          </a:prstGeom>
          <a:noFill/>
        </p:spPr>
      </p:pic>
      <p:pic>
        <p:nvPicPr>
          <p:cNvPr id="10" name="Picture 6" descr="C:\Users\magdy\Pictures\Screenshots\Screenshot (80).png">
            <a:extLst>
              <a:ext uri="{FF2B5EF4-FFF2-40B4-BE49-F238E27FC236}">
                <a16:creationId xmlns:a16="http://schemas.microsoft.com/office/drawing/2014/main" id="{B415F29A-1175-4D8F-B910-A6BC2B7585A7}"/>
              </a:ext>
            </a:extLst>
          </p:cNvPr>
          <p:cNvPicPr>
            <a:picLocks noChangeAspect="1" noChangeArrowheads="1"/>
          </p:cNvPicPr>
          <p:nvPr/>
        </p:nvPicPr>
        <p:blipFill>
          <a:blip r:embed="rId3"/>
          <a:srcRect/>
          <a:stretch>
            <a:fillRect/>
          </a:stretch>
        </p:blipFill>
        <p:spPr bwMode="auto">
          <a:xfrm>
            <a:off x="2644727" y="3826412"/>
            <a:ext cx="9326880" cy="2978997"/>
          </a:xfrm>
          <a:prstGeom prst="rect">
            <a:avLst/>
          </a:prstGeom>
          <a:noFill/>
        </p:spPr>
      </p:pic>
    </p:spTree>
    <p:extLst>
      <p:ext uri="{BB962C8B-B14F-4D97-AF65-F5344CB8AC3E}">
        <p14:creationId xmlns:p14="http://schemas.microsoft.com/office/powerpoint/2010/main" val="2171728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FE964-C041-4E88-94AA-59923F7D0468}"/>
              </a:ext>
            </a:extLst>
          </p:cNvPr>
          <p:cNvSpPr>
            <a:spLocks noGrp="1"/>
          </p:cNvSpPr>
          <p:nvPr>
            <p:ph type="title"/>
          </p:nvPr>
        </p:nvSpPr>
        <p:spPr/>
        <p:txBody>
          <a:bodyPr/>
          <a:lstStyle/>
          <a:p>
            <a:r>
              <a:rPr lang="en-US" dirty="0">
                <a:solidFill>
                  <a:schemeClr val="accent4">
                    <a:lumMod val="60000"/>
                    <a:lumOff val="40000"/>
                  </a:schemeClr>
                </a:solidFill>
              </a:rPr>
              <a:t>Introduction</a:t>
            </a:r>
            <a:r>
              <a:rPr lang="en-US" dirty="0">
                <a:solidFill>
                  <a:srgbClr val="C00000"/>
                </a:solidFill>
              </a:rPr>
              <a:t> </a:t>
            </a:r>
          </a:p>
        </p:txBody>
      </p:sp>
      <p:sp>
        <p:nvSpPr>
          <p:cNvPr id="3" name="Content Placeholder 2">
            <a:extLst>
              <a:ext uri="{FF2B5EF4-FFF2-40B4-BE49-F238E27FC236}">
                <a16:creationId xmlns:a16="http://schemas.microsoft.com/office/drawing/2014/main" id="{BA6109B3-FBF8-41E4-8C3C-CC1817A36F35}"/>
              </a:ext>
            </a:extLst>
          </p:cNvPr>
          <p:cNvSpPr>
            <a:spLocks noGrp="1"/>
          </p:cNvSpPr>
          <p:nvPr>
            <p:ph idx="1"/>
          </p:nvPr>
        </p:nvSpPr>
        <p:spPr/>
        <p:txBody>
          <a:bodyPr/>
          <a:lstStyle/>
          <a:p>
            <a:r>
              <a:rPr lang="en-US" dirty="0"/>
              <a:t>For every disease there is a medicine, so the source of the medicine should be easier and more organized</a:t>
            </a:r>
          </a:p>
          <a:p>
            <a:r>
              <a:rPr lang="en-US" dirty="0"/>
              <a:t>The pharmacist plays a major role in providing health care</a:t>
            </a:r>
          </a:p>
          <a:p>
            <a:r>
              <a:rPr lang="en-US" dirty="0"/>
              <a:t>Therefore, we have made a complete system that contains exports and imports, all the names and types of medicines, and classifies them according to some diseases. It also contains transactions with customers and workers in the place and saves all the data entered for reference at any time.</a:t>
            </a:r>
          </a:p>
          <a:p>
            <a:r>
              <a:rPr lang="en-US" dirty="0"/>
              <a:t>The system has an easy-to-use interface for all the previously mentioned points</a:t>
            </a:r>
          </a:p>
        </p:txBody>
      </p:sp>
    </p:spTree>
    <p:extLst>
      <p:ext uri="{BB962C8B-B14F-4D97-AF65-F5344CB8AC3E}">
        <p14:creationId xmlns:p14="http://schemas.microsoft.com/office/powerpoint/2010/main" val="1019201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80E114F-1245-438B-B17D-389B2552BD81}"/>
              </a:ext>
            </a:extLst>
          </p:cNvPr>
          <p:cNvSpPr>
            <a:spLocks noGrp="1"/>
          </p:cNvSpPr>
          <p:nvPr>
            <p:ph idx="1"/>
          </p:nvPr>
        </p:nvSpPr>
        <p:spPr>
          <a:xfrm>
            <a:off x="0" y="0"/>
            <a:ext cx="12192000" cy="6705600"/>
          </a:xfrm>
        </p:spPr>
        <p:txBody>
          <a:bodyPr/>
          <a:lstStyle/>
          <a:p>
            <a:r>
              <a:rPr lang="en-US" dirty="0"/>
              <a:t>Supplier drugs</a:t>
            </a:r>
          </a:p>
          <a:p>
            <a:endParaRPr lang="en-US" dirty="0"/>
          </a:p>
          <a:p>
            <a:endParaRPr lang="en-US" dirty="0"/>
          </a:p>
          <a:p>
            <a:endParaRPr lang="en-US" dirty="0"/>
          </a:p>
          <a:p>
            <a:endParaRPr lang="en-US" dirty="0"/>
          </a:p>
          <a:p>
            <a:endParaRPr lang="en-US" dirty="0"/>
          </a:p>
          <a:p>
            <a:r>
              <a:rPr lang="en-US" dirty="0"/>
              <a:t>Supplier</a:t>
            </a:r>
          </a:p>
          <a:p>
            <a:pPr marL="0" indent="0">
              <a:buNone/>
            </a:pPr>
            <a:endParaRPr lang="en-US" dirty="0"/>
          </a:p>
          <a:p>
            <a:pPr marL="0" indent="0">
              <a:buNone/>
            </a:pPr>
            <a:endParaRPr lang="en-US" dirty="0"/>
          </a:p>
        </p:txBody>
      </p:sp>
      <p:pic>
        <p:nvPicPr>
          <p:cNvPr id="5" name="Picture 2" descr="C:\Users\magdy\Pictures\Screenshots\Screenshot (82).png">
            <a:extLst>
              <a:ext uri="{FF2B5EF4-FFF2-40B4-BE49-F238E27FC236}">
                <a16:creationId xmlns:a16="http://schemas.microsoft.com/office/drawing/2014/main" id="{06639BF1-5046-48A8-A2CD-8AB7E8B08F7F}"/>
              </a:ext>
            </a:extLst>
          </p:cNvPr>
          <p:cNvPicPr>
            <a:picLocks noChangeAspect="1" noChangeArrowheads="1"/>
          </p:cNvPicPr>
          <p:nvPr/>
        </p:nvPicPr>
        <p:blipFill>
          <a:blip r:embed="rId2"/>
          <a:srcRect/>
          <a:stretch>
            <a:fillRect/>
          </a:stretch>
        </p:blipFill>
        <p:spPr bwMode="auto">
          <a:xfrm>
            <a:off x="2082019" y="502920"/>
            <a:ext cx="10109982" cy="2773680"/>
          </a:xfrm>
          <a:prstGeom prst="rect">
            <a:avLst/>
          </a:prstGeom>
          <a:noFill/>
        </p:spPr>
      </p:pic>
      <p:pic>
        <p:nvPicPr>
          <p:cNvPr id="6" name="Picture 3" descr="C:\Users\magdy\Pictures\Screenshots\Screenshot (84).png">
            <a:extLst>
              <a:ext uri="{FF2B5EF4-FFF2-40B4-BE49-F238E27FC236}">
                <a16:creationId xmlns:a16="http://schemas.microsoft.com/office/drawing/2014/main" id="{E76EA87A-F0CE-4907-B88F-F0F5D8415390}"/>
              </a:ext>
            </a:extLst>
          </p:cNvPr>
          <p:cNvPicPr>
            <a:picLocks noChangeAspect="1" noChangeArrowheads="1"/>
          </p:cNvPicPr>
          <p:nvPr/>
        </p:nvPicPr>
        <p:blipFill>
          <a:blip r:embed="rId3"/>
          <a:srcRect/>
          <a:stretch>
            <a:fillRect/>
          </a:stretch>
        </p:blipFill>
        <p:spPr bwMode="auto">
          <a:xfrm>
            <a:off x="1308469" y="3429000"/>
            <a:ext cx="10883531" cy="3429000"/>
          </a:xfrm>
          <a:prstGeom prst="rect">
            <a:avLst/>
          </a:prstGeom>
          <a:noFill/>
        </p:spPr>
      </p:pic>
    </p:spTree>
    <p:extLst>
      <p:ext uri="{BB962C8B-B14F-4D97-AF65-F5344CB8AC3E}">
        <p14:creationId xmlns:p14="http://schemas.microsoft.com/office/powerpoint/2010/main" val="2306959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0B2B8-62F9-4268-B93A-484C385E03FF}"/>
              </a:ext>
            </a:extLst>
          </p:cNvPr>
          <p:cNvSpPr>
            <a:spLocks noGrp="1"/>
          </p:cNvSpPr>
          <p:nvPr>
            <p:ph type="title"/>
          </p:nvPr>
        </p:nvSpPr>
        <p:spPr>
          <a:xfrm>
            <a:off x="0" y="1"/>
            <a:ext cx="12192000" cy="1547445"/>
          </a:xfrm>
        </p:spPr>
        <p:txBody>
          <a:bodyPr/>
          <a:lstStyle/>
          <a:p>
            <a:pPr algn="ctr"/>
            <a:r>
              <a:rPr lang="en-US" dirty="0"/>
              <a:t>Reports</a:t>
            </a:r>
          </a:p>
        </p:txBody>
      </p:sp>
      <p:sp>
        <p:nvSpPr>
          <p:cNvPr id="3" name="Content Placeholder 2">
            <a:extLst>
              <a:ext uri="{FF2B5EF4-FFF2-40B4-BE49-F238E27FC236}">
                <a16:creationId xmlns:a16="http://schemas.microsoft.com/office/drawing/2014/main" id="{1521EE1E-A19D-418E-9174-D5B0C1A3373B}"/>
              </a:ext>
            </a:extLst>
          </p:cNvPr>
          <p:cNvSpPr>
            <a:spLocks noGrp="1"/>
          </p:cNvSpPr>
          <p:nvPr>
            <p:ph idx="1"/>
          </p:nvPr>
        </p:nvSpPr>
        <p:spPr>
          <a:xfrm>
            <a:off x="0" y="1139483"/>
            <a:ext cx="12192000" cy="5718515"/>
          </a:xfrm>
        </p:spPr>
        <p:txBody>
          <a:bodyPr/>
          <a:lstStyle/>
          <a:p>
            <a:r>
              <a:rPr lang="en-US" sz="3200" dirty="0"/>
              <a:t>We make 8 reports </a:t>
            </a:r>
          </a:p>
          <a:p>
            <a:pPr marL="0" indent="0">
              <a:buNone/>
            </a:pPr>
            <a:r>
              <a:rPr lang="en-US" sz="2800" dirty="0"/>
              <a:t>1-buy </a:t>
            </a:r>
          </a:p>
        </p:txBody>
      </p:sp>
      <p:pic>
        <p:nvPicPr>
          <p:cNvPr id="5" name="Picture 4">
            <a:extLst>
              <a:ext uri="{FF2B5EF4-FFF2-40B4-BE49-F238E27FC236}">
                <a16:creationId xmlns:a16="http://schemas.microsoft.com/office/drawing/2014/main" id="{F608EAA5-0B13-42CE-9347-CC716C3B826B}"/>
              </a:ext>
            </a:extLst>
          </p:cNvPr>
          <p:cNvPicPr>
            <a:picLocks noChangeAspect="1"/>
          </p:cNvPicPr>
          <p:nvPr/>
        </p:nvPicPr>
        <p:blipFill>
          <a:blip r:embed="rId2"/>
          <a:stretch>
            <a:fillRect/>
          </a:stretch>
        </p:blipFill>
        <p:spPr>
          <a:xfrm>
            <a:off x="1927274" y="1983545"/>
            <a:ext cx="10072494" cy="4870066"/>
          </a:xfrm>
          <a:prstGeom prst="rect">
            <a:avLst/>
          </a:prstGeom>
        </p:spPr>
      </p:pic>
    </p:spTree>
    <p:extLst>
      <p:ext uri="{BB962C8B-B14F-4D97-AF65-F5344CB8AC3E}">
        <p14:creationId xmlns:p14="http://schemas.microsoft.com/office/powerpoint/2010/main" val="2514237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9B079-EEAD-4B5C-9BCA-5140C888BA18}"/>
              </a:ext>
            </a:extLst>
          </p:cNvPr>
          <p:cNvSpPr>
            <a:spLocks noGrp="1"/>
          </p:cNvSpPr>
          <p:nvPr>
            <p:ph idx="1"/>
          </p:nvPr>
        </p:nvSpPr>
        <p:spPr>
          <a:xfrm>
            <a:off x="0" y="0"/>
            <a:ext cx="12192000" cy="6816431"/>
          </a:xfrm>
        </p:spPr>
        <p:txBody>
          <a:bodyPr/>
          <a:lstStyle/>
          <a:p>
            <a:pPr marL="0" indent="0">
              <a:buNone/>
            </a:pPr>
            <a:r>
              <a:rPr lang="en-US" sz="2800" dirty="0"/>
              <a:t>2- Customers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800" dirty="0"/>
              <a:t>3-Drugs</a:t>
            </a:r>
            <a:r>
              <a:rPr lang="en-US" dirty="0"/>
              <a:t> </a:t>
            </a:r>
          </a:p>
        </p:txBody>
      </p:sp>
      <p:pic>
        <p:nvPicPr>
          <p:cNvPr id="5" name="Picture 4">
            <a:extLst>
              <a:ext uri="{FF2B5EF4-FFF2-40B4-BE49-F238E27FC236}">
                <a16:creationId xmlns:a16="http://schemas.microsoft.com/office/drawing/2014/main" id="{CB16F85A-80E3-44BF-BD47-A5C48D741BE0}"/>
              </a:ext>
            </a:extLst>
          </p:cNvPr>
          <p:cNvPicPr>
            <a:picLocks noChangeAspect="1"/>
          </p:cNvPicPr>
          <p:nvPr/>
        </p:nvPicPr>
        <p:blipFill>
          <a:blip r:embed="rId2"/>
          <a:stretch>
            <a:fillRect/>
          </a:stretch>
        </p:blipFill>
        <p:spPr>
          <a:xfrm>
            <a:off x="2405576" y="1"/>
            <a:ext cx="9786424" cy="3559126"/>
          </a:xfrm>
          <a:prstGeom prst="rect">
            <a:avLst/>
          </a:prstGeom>
        </p:spPr>
      </p:pic>
      <p:pic>
        <p:nvPicPr>
          <p:cNvPr id="7" name="Picture 6">
            <a:extLst>
              <a:ext uri="{FF2B5EF4-FFF2-40B4-BE49-F238E27FC236}">
                <a16:creationId xmlns:a16="http://schemas.microsoft.com/office/drawing/2014/main" id="{96EE00DD-42B8-43C6-8D38-1E018CBE3E82}"/>
              </a:ext>
            </a:extLst>
          </p:cNvPr>
          <p:cNvPicPr>
            <a:picLocks noChangeAspect="1"/>
          </p:cNvPicPr>
          <p:nvPr/>
        </p:nvPicPr>
        <p:blipFill>
          <a:blip r:embed="rId3"/>
          <a:stretch>
            <a:fillRect/>
          </a:stretch>
        </p:blipFill>
        <p:spPr>
          <a:xfrm>
            <a:off x="2405576" y="3559126"/>
            <a:ext cx="9786424" cy="3253787"/>
          </a:xfrm>
          <a:prstGeom prst="rect">
            <a:avLst/>
          </a:prstGeom>
        </p:spPr>
      </p:pic>
    </p:spTree>
    <p:extLst>
      <p:ext uri="{BB962C8B-B14F-4D97-AF65-F5344CB8AC3E}">
        <p14:creationId xmlns:p14="http://schemas.microsoft.com/office/powerpoint/2010/main" val="1766748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A64BBB-6658-4C05-8884-F6889DCB6C90}"/>
              </a:ext>
            </a:extLst>
          </p:cNvPr>
          <p:cNvSpPr>
            <a:spLocks noGrp="1"/>
          </p:cNvSpPr>
          <p:nvPr>
            <p:ph idx="1"/>
          </p:nvPr>
        </p:nvSpPr>
        <p:spPr>
          <a:xfrm>
            <a:off x="0" y="0"/>
            <a:ext cx="12192000" cy="6858000"/>
          </a:xfrm>
        </p:spPr>
        <p:txBody>
          <a:bodyPr/>
          <a:lstStyle/>
          <a:p>
            <a:pPr marL="0" indent="0">
              <a:buNone/>
            </a:pPr>
            <a:r>
              <a:rPr lang="en-US" sz="2800" dirty="0"/>
              <a:t>4- Sales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800" dirty="0"/>
              <a:t>5- staff </a:t>
            </a:r>
          </a:p>
        </p:txBody>
      </p:sp>
      <p:pic>
        <p:nvPicPr>
          <p:cNvPr id="7" name="Picture 6">
            <a:extLst>
              <a:ext uri="{FF2B5EF4-FFF2-40B4-BE49-F238E27FC236}">
                <a16:creationId xmlns:a16="http://schemas.microsoft.com/office/drawing/2014/main" id="{2727DE4B-D934-4F9F-9F3B-8CD8FAE85F8F}"/>
              </a:ext>
            </a:extLst>
          </p:cNvPr>
          <p:cNvPicPr>
            <a:picLocks noChangeAspect="1"/>
          </p:cNvPicPr>
          <p:nvPr/>
        </p:nvPicPr>
        <p:blipFill>
          <a:blip r:embed="rId2"/>
          <a:stretch>
            <a:fillRect/>
          </a:stretch>
        </p:blipFill>
        <p:spPr>
          <a:xfrm>
            <a:off x="3699802" y="3429000"/>
            <a:ext cx="8492198" cy="3523956"/>
          </a:xfrm>
          <a:prstGeom prst="rect">
            <a:avLst/>
          </a:prstGeom>
        </p:spPr>
      </p:pic>
      <p:pic>
        <p:nvPicPr>
          <p:cNvPr id="9" name="Picture 8">
            <a:extLst>
              <a:ext uri="{FF2B5EF4-FFF2-40B4-BE49-F238E27FC236}">
                <a16:creationId xmlns:a16="http://schemas.microsoft.com/office/drawing/2014/main" id="{DD3A12C0-BF9C-4D3D-92B7-9922430243AE}"/>
              </a:ext>
            </a:extLst>
          </p:cNvPr>
          <p:cNvPicPr>
            <a:picLocks noChangeAspect="1"/>
          </p:cNvPicPr>
          <p:nvPr/>
        </p:nvPicPr>
        <p:blipFill>
          <a:blip r:embed="rId3"/>
          <a:stretch>
            <a:fillRect/>
          </a:stretch>
        </p:blipFill>
        <p:spPr>
          <a:xfrm>
            <a:off x="3699802" y="1"/>
            <a:ext cx="8492197" cy="3429000"/>
          </a:xfrm>
          <a:prstGeom prst="rect">
            <a:avLst/>
          </a:prstGeom>
        </p:spPr>
      </p:pic>
    </p:spTree>
    <p:extLst>
      <p:ext uri="{BB962C8B-B14F-4D97-AF65-F5344CB8AC3E}">
        <p14:creationId xmlns:p14="http://schemas.microsoft.com/office/powerpoint/2010/main" val="502479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75FFD-0E93-4A36-A322-039BF0E8918D}"/>
              </a:ext>
            </a:extLst>
          </p:cNvPr>
          <p:cNvSpPr>
            <a:spLocks noGrp="1"/>
          </p:cNvSpPr>
          <p:nvPr>
            <p:ph idx="1"/>
          </p:nvPr>
        </p:nvSpPr>
        <p:spPr>
          <a:xfrm>
            <a:off x="0" y="0"/>
            <a:ext cx="12192000" cy="6858000"/>
          </a:xfrm>
        </p:spPr>
        <p:txBody>
          <a:bodyPr/>
          <a:lstStyle/>
          <a:p>
            <a:pPr marL="0" indent="0">
              <a:buNone/>
            </a:pPr>
            <a:r>
              <a:rPr lang="en-US" sz="2800" dirty="0"/>
              <a:t>6-staff drug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800" dirty="0"/>
              <a:t>7- supplier drugs</a:t>
            </a:r>
          </a:p>
        </p:txBody>
      </p:sp>
      <p:pic>
        <p:nvPicPr>
          <p:cNvPr id="5" name="Picture 4">
            <a:extLst>
              <a:ext uri="{FF2B5EF4-FFF2-40B4-BE49-F238E27FC236}">
                <a16:creationId xmlns:a16="http://schemas.microsoft.com/office/drawing/2014/main" id="{9A18E246-5D29-483E-A9A6-24740957FCBC}"/>
              </a:ext>
            </a:extLst>
          </p:cNvPr>
          <p:cNvPicPr>
            <a:picLocks noChangeAspect="1"/>
          </p:cNvPicPr>
          <p:nvPr/>
        </p:nvPicPr>
        <p:blipFill>
          <a:blip r:embed="rId2"/>
          <a:stretch>
            <a:fillRect/>
          </a:stretch>
        </p:blipFill>
        <p:spPr>
          <a:xfrm>
            <a:off x="4135903" y="0"/>
            <a:ext cx="8056098" cy="3429000"/>
          </a:xfrm>
          <a:prstGeom prst="rect">
            <a:avLst/>
          </a:prstGeom>
        </p:spPr>
      </p:pic>
      <p:pic>
        <p:nvPicPr>
          <p:cNvPr id="7" name="Picture 6">
            <a:extLst>
              <a:ext uri="{FF2B5EF4-FFF2-40B4-BE49-F238E27FC236}">
                <a16:creationId xmlns:a16="http://schemas.microsoft.com/office/drawing/2014/main" id="{4891414C-77FF-4402-9EA9-F77BAA55B96B}"/>
              </a:ext>
            </a:extLst>
          </p:cNvPr>
          <p:cNvPicPr>
            <a:picLocks noChangeAspect="1"/>
          </p:cNvPicPr>
          <p:nvPr/>
        </p:nvPicPr>
        <p:blipFill>
          <a:blip r:embed="rId3"/>
          <a:stretch>
            <a:fillRect/>
          </a:stretch>
        </p:blipFill>
        <p:spPr>
          <a:xfrm>
            <a:off x="4135903" y="3428998"/>
            <a:ext cx="8056098" cy="3429001"/>
          </a:xfrm>
          <a:prstGeom prst="rect">
            <a:avLst/>
          </a:prstGeom>
        </p:spPr>
      </p:pic>
    </p:spTree>
    <p:extLst>
      <p:ext uri="{BB962C8B-B14F-4D97-AF65-F5344CB8AC3E}">
        <p14:creationId xmlns:p14="http://schemas.microsoft.com/office/powerpoint/2010/main" val="1353262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6E7DA4-739F-4FD6-8AB5-8B984F20E726}"/>
              </a:ext>
            </a:extLst>
          </p:cNvPr>
          <p:cNvSpPr>
            <a:spLocks noGrp="1"/>
          </p:cNvSpPr>
          <p:nvPr>
            <p:ph idx="1"/>
          </p:nvPr>
        </p:nvSpPr>
        <p:spPr>
          <a:xfrm>
            <a:off x="0" y="0"/>
            <a:ext cx="12192000" cy="6858000"/>
          </a:xfrm>
        </p:spPr>
        <p:txBody>
          <a:bodyPr/>
          <a:lstStyle/>
          <a:p>
            <a:pPr marL="0" indent="0">
              <a:buNone/>
            </a:pPr>
            <a:r>
              <a:rPr lang="en-US" sz="3600" dirty="0"/>
              <a:t>8-suppliers</a:t>
            </a:r>
            <a:r>
              <a:rPr lang="en-US" dirty="0"/>
              <a:t> </a:t>
            </a:r>
          </a:p>
        </p:txBody>
      </p:sp>
      <p:pic>
        <p:nvPicPr>
          <p:cNvPr id="5" name="Picture 4">
            <a:extLst>
              <a:ext uri="{FF2B5EF4-FFF2-40B4-BE49-F238E27FC236}">
                <a16:creationId xmlns:a16="http://schemas.microsoft.com/office/drawing/2014/main" id="{FAC65FF0-2FD6-4E34-B6EA-F1D01FEE1CA5}"/>
              </a:ext>
            </a:extLst>
          </p:cNvPr>
          <p:cNvPicPr>
            <a:picLocks noChangeAspect="1"/>
          </p:cNvPicPr>
          <p:nvPr/>
        </p:nvPicPr>
        <p:blipFill>
          <a:blip r:embed="rId2"/>
          <a:stretch>
            <a:fillRect/>
          </a:stretch>
        </p:blipFill>
        <p:spPr>
          <a:xfrm>
            <a:off x="2323573" y="1867640"/>
            <a:ext cx="7544853" cy="5131037"/>
          </a:xfrm>
          <a:prstGeom prst="rect">
            <a:avLst/>
          </a:prstGeom>
        </p:spPr>
      </p:pic>
    </p:spTree>
    <p:extLst>
      <p:ext uri="{BB962C8B-B14F-4D97-AF65-F5344CB8AC3E}">
        <p14:creationId xmlns:p14="http://schemas.microsoft.com/office/powerpoint/2010/main" val="4187671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26943-4A5D-49D3-B84F-14135444D8EB}"/>
              </a:ext>
            </a:extLst>
          </p:cNvPr>
          <p:cNvSpPr>
            <a:spLocks noGrp="1"/>
          </p:cNvSpPr>
          <p:nvPr>
            <p:ph type="title"/>
          </p:nvPr>
        </p:nvSpPr>
        <p:spPr/>
        <p:txBody>
          <a:bodyPr/>
          <a:lstStyle/>
          <a:p>
            <a:r>
              <a:rPr lang="en-US" dirty="0"/>
              <a:t>https://github.com/AbdelrahmanNasser00/is-project.git</a:t>
            </a:r>
          </a:p>
        </p:txBody>
      </p:sp>
    </p:spTree>
    <p:extLst>
      <p:ext uri="{BB962C8B-B14F-4D97-AF65-F5344CB8AC3E}">
        <p14:creationId xmlns:p14="http://schemas.microsoft.com/office/powerpoint/2010/main" val="1070562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592C-6D46-49EC-BC9A-266CD2113D0E}"/>
              </a:ext>
            </a:extLst>
          </p:cNvPr>
          <p:cNvSpPr>
            <a:spLocks noGrp="1"/>
          </p:cNvSpPr>
          <p:nvPr>
            <p:ph type="title"/>
          </p:nvPr>
        </p:nvSpPr>
        <p:spPr/>
        <p:txBody>
          <a:bodyPr/>
          <a:lstStyle/>
          <a:p>
            <a:r>
              <a:rPr lang="en-US" dirty="0">
                <a:solidFill>
                  <a:schemeClr val="accent4">
                    <a:lumMod val="60000"/>
                    <a:lumOff val="40000"/>
                  </a:schemeClr>
                </a:solidFill>
              </a:rPr>
              <a:t>Project benefits</a:t>
            </a:r>
          </a:p>
        </p:txBody>
      </p:sp>
      <p:sp>
        <p:nvSpPr>
          <p:cNvPr id="3" name="Content Placeholder 2">
            <a:extLst>
              <a:ext uri="{FF2B5EF4-FFF2-40B4-BE49-F238E27FC236}">
                <a16:creationId xmlns:a16="http://schemas.microsoft.com/office/drawing/2014/main" id="{7C3DDB4D-F275-4BF6-A037-61EBD0BD8284}"/>
              </a:ext>
            </a:extLst>
          </p:cNvPr>
          <p:cNvSpPr>
            <a:spLocks noGrp="1"/>
          </p:cNvSpPr>
          <p:nvPr>
            <p:ph idx="1"/>
          </p:nvPr>
        </p:nvSpPr>
        <p:spPr/>
        <p:txBody>
          <a:bodyPr/>
          <a:lstStyle/>
          <a:p>
            <a:r>
              <a:rPr lang="en-US" dirty="0"/>
              <a:t>Ease of business dealing with pharmacy exports and imports</a:t>
            </a:r>
          </a:p>
          <a:p>
            <a:r>
              <a:rPr lang="en-US" dirty="0"/>
              <a:t>Ease of dealing with customers and recording their data and transactions with the pharmacy</a:t>
            </a:r>
          </a:p>
          <a:p>
            <a:r>
              <a:rPr lang="en-US" dirty="0"/>
              <a:t>Ease of access to the places of medicine and knowing all the information about it in terms of price, location and category</a:t>
            </a:r>
          </a:p>
          <a:p>
            <a:r>
              <a:rPr lang="en-US" dirty="0"/>
              <a:t>Registration of pharmacy employees' data</a:t>
            </a:r>
          </a:p>
          <a:p>
            <a:r>
              <a:rPr lang="en-US" dirty="0"/>
              <a:t>Supplier data registration</a:t>
            </a:r>
          </a:p>
        </p:txBody>
      </p:sp>
    </p:spTree>
    <p:extLst>
      <p:ext uri="{BB962C8B-B14F-4D97-AF65-F5344CB8AC3E}">
        <p14:creationId xmlns:p14="http://schemas.microsoft.com/office/powerpoint/2010/main" val="948485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BA8C2-10B1-45ED-AE33-B14F1F50612F}"/>
              </a:ext>
            </a:extLst>
          </p:cNvPr>
          <p:cNvSpPr>
            <a:spLocks noGrp="1"/>
          </p:cNvSpPr>
          <p:nvPr>
            <p:ph type="title"/>
          </p:nvPr>
        </p:nvSpPr>
        <p:spPr>
          <a:xfrm>
            <a:off x="0" y="1"/>
            <a:ext cx="12192000" cy="1125414"/>
          </a:xfrm>
        </p:spPr>
        <p:txBody>
          <a:bodyPr>
            <a:normAutofit/>
          </a:bodyPr>
          <a:lstStyle/>
          <a:p>
            <a:r>
              <a:rPr lang="en-US" sz="4800" dirty="0">
                <a:solidFill>
                  <a:schemeClr val="accent4">
                    <a:lumMod val="60000"/>
                    <a:lumOff val="40000"/>
                  </a:schemeClr>
                </a:solidFill>
              </a:rPr>
              <a:t>Details about project </a:t>
            </a:r>
          </a:p>
        </p:txBody>
      </p:sp>
      <p:sp>
        <p:nvSpPr>
          <p:cNvPr id="3" name="Content Placeholder 2">
            <a:extLst>
              <a:ext uri="{FF2B5EF4-FFF2-40B4-BE49-F238E27FC236}">
                <a16:creationId xmlns:a16="http://schemas.microsoft.com/office/drawing/2014/main" id="{7ADBEA2F-5178-4BA6-B194-B02D10F0AF69}"/>
              </a:ext>
            </a:extLst>
          </p:cNvPr>
          <p:cNvSpPr>
            <a:spLocks noGrp="1"/>
          </p:cNvSpPr>
          <p:nvPr>
            <p:ph idx="1"/>
          </p:nvPr>
        </p:nvSpPr>
        <p:spPr>
          <a:xfrm>
            <a:off x="21426" y="1783077"/>
            <a:ext cx="10827434" cy="3566161"/>
          </a:xfrm>
        </p:spPr>
        <p:txBody>
          <a:bodyPr>
            <a:normAutofit/>
          </a:bodyPr>
          <a:lstStyle/>
          <a:p>
            <a:r>
              <a:rPr lang="en-US" sz="3600" dirty="0"/>
              <a:t>Tables</a:t>
            </a:r>
          </a:p>
          <a:p>
            <a:pPr marL="0" indent="0">
              <a:buNone/>
            </a:pPr>
            <a:r>
              <a:rPr lang="en-US" sz="2400" dirty="0"/>
              <a:t>1-buy                                                                                     2-customer</a:t>
            </a:r>
          </a:p>
        </p:txBody>
      </p:sp>
      <p:pic>
        <p:nvPicPr>
          <p:cNvPr id="5" name="Picture 4">
            <a:extLst>
              <a:ext uri="{FF2B5EF4-FFF2-40B4-BE49-F238E27FC236}">
                <a16:creationId xmlns:a16="http://schemas.microsoft.com/office/drawing/2014/main" id="{B376C508-6117-421E-B9D7-A03169F1B4C5}"/>
              </a:ext>
            </a:extLst>
          </p:cNvPr>
          <p:cNvPicPr>
            <a:picLocks noChangeAspect="1"/>
          </p:cNvPicPr>
          <p:nvPr/>
        </p:nvPicPr>
        <p:blipFill>
          <a:blip r:embed="rId2"/>
          <a:stretch>
            <a:fillRect/>
          </a:stretch>
        </p:blipFill>
        <p:spPr>
          <a:xfrm>
            <a:off x="-168164" y="3840479"/>
            <a:ext cx="5453576" cy="3017521"/>
          </a:xfrm>
          <a:prstGeom prst="rect">
            <a:avLst/>
          </a:prstGeom>
        </p:spPr>
      </p:pic>
      <p:pic>
        <p:nvPicPr>
          <p:cNvPr id="8" name="Picture 7">
            <a:extLst>
              <a:ext uri="{FF2B5EF4-FFF2-40B4-BE49-F238E27FC236}">
                <a16:creationId xmlns:a16="http://schemas.microsoft.com/office/drawing/2014/main" id="{AF9D6E80-1459-4677-BD46-054A14F15A20}"/>
              </a:ext>
            </a:extLst>
          </p:cNvPr>
          <p:cNvPicPr>
            <a:picLocks noChangeAspect="1"/>
          </p:cNvPicPr>
          <p:nvPr/>
        </p:nvPicPr>
        <p:blipFill>
          <a:blip r:embed="rId3"/>
          <a:stretch>
            <a:fillRect/>
          </a:stretch>
        </p:blipFill>
        <p:spPr>
          <a:xfrm>
            <a:off x="5584874" y="3840478"/>
            <a:ext cx="6607126" cy="3017521"/>
          </a:xfrm>
          <a:prstGeom prst="rect">
            <a:avLst/>
          </a:prstGeom>
        </p:spPr>
      </p:pic>
      <p:pic>
        <p:nvPicPr>
          <p:cNvPr id="10" name="Graphic 9" descr="Doctor">
            <a:extLst>
              <a:ext uri="{FF2B5EF4-FFF2-40B4-BE49-F238E27FC236}">
                <a16:creationId xmlns:a16="http://schemas.microsoft.com/office/drawing/2014/main" id="{6F395C3E-38F2-425B-A284-6717F99903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8485" y="314846"/>
            <a:ext cx="914400" cy="914400"/>
          </a:xfrm>
          <a:prstGeom prst="rect">
            <a:avLst/>
          </a:prstGeom>
        </p:spPr>
      </p:pic>
      <p:pic>
        <p:nvPicPr>
          <p:cNvPr id="12" name="Graphic 11" descr="Needle">
            <a:extLst>
              <a:ext uri="{FF2B5EF4-FFF2-40B4-BE49-F238E27FC236}">
                <a16:creationId xmlns:a16="http://schemas.microsoft.com/office/drawing/2014/main" id="{E6A3656C-C02D-49E8-8391-24F3ED6412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88485" y="464846"/>
            <a:ext cx="914400" cy="914400"/>
          </a:xfrm>
          <a:prstGeom prst="rect">
            <a:avLst/>
          </a:prstGeom>
        </p:spPr>
      </p:pic>
    </p:spTree>
    <p:extLst>
      <p:ext uri="{BB962C8B-B14F-4D97-AF65-F5344CB8AC3E}">
        <p14:creationId xmlns:p14="http://schemas.microsoft.com/office/powerpoint/2010/main" val="4251220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FF8304-0390-47A1-96DF-0AA806CADCC1}"/>
              </a:ext>
            </a:extLst>
          </p:cNvPr>
          <p:cNvSpPr>
            <a:spLocks noGrp="1"/>
          </p:cNvSpPr>
          <p:nvPr>
            <p:ph idx="1"/>
          </p:nvPr>
        </p:nvSpPr>
        <p:spPr>
          <a:xfrm>
            <a:off x="0" y="0"/>
            <a:ext cx="12192000" cy="6857999"/>
          </a:xfrm>
        </p:spPr>
        <p:txBody>
          <a:bodyPr/>
          <a:lstStyle/>
          <a:p>
            <a:pPr marL="0" indent="0">
              <a:buNone/>
            </a:pPr>
            <a:r>
              <a:rPr lang="en-US" sz="3200" dirty="0"/>
              <a:t>3- Drugs</a:t>
            </a:r>
            <a:endParaRPr lang="ar-EG" sz="3200"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r>
              <a:rPr lang="en-US" sz="3200" dirty="0"/>
              <a:t>4- Sales </a:t>
            </a:r>
            <a:endParaRPr lang="ar-EG" sz="3200" dirty="0"/>
          </a:p>
          <a:p>
            <a:pPr marL="0" indent="0">
              <a:buNone/>
            </a:pPr>
            <a:r>
              <a:rPr lang="en-US" dirty="0"/>
              <a:t> </a:t>
            </a:r>
          </a:p>
        </p:txBody>
      </p:sp>
      <p:pic>
        <p:nvPicPr>
          <p:cNvPr id="5" name="Picture 4">
            <a:extLst>
              <a:ext uri="{FF2B5EF4-FFF2-40B4-BE49-F238E27FC236}">
                <a16:creationId xmlns:a16="http://schemas.microsoft.com/office/drawing/2014/main" id="{B1E7DFD1-FDD4-48AE-AE33-F27CE4238A27}"/>
              </a:ext>
            </a:extLst>
          </p:cNvPr>
          <p:cNvPicPr>
            <a:picLocks noChangeAspect="1"/>
          </p:cNvPicPr>
          <p:nvPr/>
        </p:nvPicPr>
        <p:blipFill>
          <a:blip r:embed="rId2"/>
          <a:stretch>
            <a:fillRect/>
          </a:stretch>
        </p:blipFill>
        <p:spPr>
          <a:xfrm>
            <a:off x="2529239" y="0"/>
            <a:ext cx="9554909" cy="3117018"/>
          </a:xfrm>
          <a:prstGeom prst="rect">
            <a:avLst/>
          </a:prstGeom>
        </p:spPr>
      </p:pic>
      <p:pic>
        <p:nvPicPr>
          <p:cNvPr id="7" name="Picture 6">
            <a:extLst>
              <a:ext uri="{FF2B5EF4-FFF2-40B4-BE49-F238E27FC236}">
                <a16:creationId xmlns:a16="http://schemas.microsoft.com/office/drawing/2014/main" id="{3740CAE2-358B-4192-A0C2-4C741E40468C}"/>
              </a:ext>
            </a:extLst>
          </p:cNvPr>
          <p:cNvPicPr>
            <a:picLocks noChangeAspect="1"/>
          </p:cNvPicPr>
          <p:nvPr/>
        </p:nvPicPr>
        <p:blipFill>
          <a:blip r:embed="rId3"/>
          <a:stretch>
            <a:fillRect/>
          </a:stretch>
        </p:blipFill>
        <p:spPr>
          <a:xfrm>
            <a:off x="2529241" y="3925667"/>
            <a:ext cx="9554908" cy="2932333"/>
          </a:xfrm>
          <a:prstGeom prst="rect">
            <a:avLst/>
          </a:prstGeom>
        </p:spPr>
      </p:pic>
    </p:spTree>
    <p:extLst>
      <p:ext uri="{BB962C8B-B14F-4D97-AF65-F5344CB8AC3E}">
        <p14:creationId xmlns:p14="http://schemas.microsoft.com/office/powerpoint/2010/main" val="2238131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8D684-FCA7-4A1A-8FB7-A3B7C433D6EE}"/>
              </a:ext>
            </a:extLst>
          </p:cNvPr>
          <p:cNvSpPr>
            <a:spLocks noGrp="1"/>
          </p:cNvSpPr>
          <p:nvPr>
            <p:ph idx="1"/>
          </p:nvPr>
        </p:nvSpPr>
        <p:spPr>
          <a:xfrm>
            <a:off x="0" y="0"/>
            <a:ext cx="12192000" cy="6858000"/>
          </a:xfrm>
        </p:spPr>
        <p:txBody>
          <a:bodyPr>
            <a:normAutofit fontScale="92500" lnSpcReduction="20000"/>
          </a:bodyPr>
          <a:lstStyle/>
          <a:p>
            <a:pPr marL="0" indent="0">
              <a:buNone/>
            </a:pPr>
            <a:r>
              <a:rPr lang="en-US" sz="3900" dirty="0"/>
              <a:t>5-staff   </a:t>
            </a:r>
            <a:r>
              <a:rPr lang="en-US" sz="2400" dirty="0"/>
              <a:t>                                                                        </a:t>
            </a:r>
            <a:r>
              <a:rPr lang="en-US" sz="3900" dirty="0"/>
              <a:t>6-drug suppliers </a:t>
            </a:r>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ar-EG" dirty="0"/>
          </a:p>
          <a:p>
            <a:pPr marL="0" indent="0">
              <a:buNone/>
            </a:pPr>
            <a:endParaRPr lang="en-US" dirty="0"/>
          </a:p>
          <a:p>
            <a:pPr marL="0" indent="0">
              <a:buNone/>
            </a:pPr>
            <a:endParaRPr lang="en-US" dirty="0"/>
          </a:p>
          <a:p>
            <a:pPr marL="0" indent="0">
              <a:buNone/>
            </a:pPr>
            <a:endParaRPr lang="ar-EG" dirty="0"/>
          </a:p>
          <a:p>
            <a:pPr marL="0" indent="0">
              <a:buNone/>
            </a:pPr>
            <a:endParaRPr lang="ar-EG" dirty="0"/>
          </a:p>
          <a:p>
            <a:pPr marL="0" indent="0">
              <a:buNone/>
            </a:pPr>
            <a:endParaRPr lang="ar-EG" dirty="0"/>
          </a:p>
          <a:p>
            <a:pPr marL="0" indent="0">
              <a:buNone/>
            </a:pPr>
            <a:r>
              <a:rPr lang="en-US" dirty="0"/>
              <a:t> </a:t>
            </a:r>
          </a:p>
        </p:txBody>
      </p:sp>
      <p:pic>
        <p:nvPicPr>
          <p:cNvPr id="7" name="Picture 6">
            <a:extLst>
              <a:ext uri="{FF2B5EF4-FFF2-40B4-BE49-F238E27FC236}">
                <a16:creationId xmlns:a16="http://schemas.microsoft.com/office/drawing/2014/main" id="{E5794E82-065A-45CC-9589-9FD2AC8E2145}"/>
              </a:ext>
            </a:extLst>
          </p:cNvPr>
          <p:cNvPicPr>
            <a:picLocks noChangeAspect="1"/>
          </p:cNvPicPr>
          <p:nvPr/>
        </p:nvPicPr>
        <p:blipFill>
          <a:blip r:embed="rId2"/>
          <a:stretch>
            <a:fillRect/>
          </a:stretch>
        </p:blipFill>
        <p:spPr>
          <a:xfrm>
            <a:off x="0" y="1885071"/>
            <a:ext cx="8595691" cy="4160521"/>
          </a:xfrm>
          <a:prstGeom prst="rect">
            <a:avLst/>
          </a:prstGeom>
        </p:spPr>
      </p:pic>
      <p:pic>
        <p:nvPicPr>
          <p:cNvPr id="9" name="Picture 8">
            <a:extLst>
              <a:ext uri="{FF2B5EF4-FFF2-40B4-BE49-F238E27FC236}">
                <a16:creationId xmlns:a16="http://schemas.microsoft.com/office/drawing/2014/main" id="{F80F818D-FDAF-4A35-A6E2-2D3668085CD6}"/>
              </a:ext>
            </a:extLst>
          </p:cNvPr>
          <p:cNvPicPr>
            <a:picLocks noChangeAspect="1"/>
          </p:cNvPicPr>
          <p:nvPr/>
        </p:nvPicPr>
        <p:blipFill>
          <a:blip r:embed="rId3"/>
          <a:stretch>
            <a:fillRect/>
          </a:stretch>
        </p:blipFill>
        <p:spPr>
          <a:xfrm>
            <a:off x="8733942" y="1885071"/>
            <a:ext cx="3458058" cy="4972929"/>
          </a:xfrm>
          <a:prstGeom prst="rect">
            <a:avLst/>
          </a:prstGeom>
        </p:spPr>
      </p:pic>
    </p:spTree>
    <p:extLst>
      <p:ext uri="{BB962C8B-B14F-4D97-AF65-F5344CB8AC3E}">
        <p14:creationId xmlns:p14="http://schemas.microsoft.com/office/powerpoint/2010/main" val="4148796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5DF9C2-91AD-4EB0-AE63-8ECFA8A8EA8E}"/>
              </a:ext>
            </a:extLst>
          </p:cNvPr>
          <p:cNvSpPr>
            <a:spLocks noGrp="1"/>
          </p:cNvSpPr>
          <p:nvPr>
            <p:ph idx="1"/>
          </p:nvPr>
        </p:nvSpPr>
        <p:spPr>
          <a:xfrm>
            <a:off x="0" y="0"/>
            <a:ext cx="12192000" cy="6977575"/>
          </a:xfrm>
        </p:spPr>
        <p:txBody>
          <a:bodyPr/>
          <a:lstStyle/>
          <a:p>
            <a:pPr marL="0" indent="0">
              <a:buNone/>
            </a:pPr>
            <a:endParaRPr lang="en-US" dirty="0"/>
          </a:p>
          <a:p>
            <a:pPr marL="0" indent="0">
              <a:buNone/>
            </a:pPr>
            <a:r>
              <a:rPr lang="en-US" sz="3600" dirty="0"/>
              <a:t>7- Suppliers </a:t>
            </a:r>
          </a:p>
        </p:txBody>
      </p:sp>
      <p:pic>
        <p:nvPicPr>
          <p:cNvPr id="5" name="Picture 4">
            <a:extLst>
              <a:ext uri="{FF2B5EF4-FFF2-40B4-BE49-F238E27FC236}">
                <a16:creationId xmlns:a16="http://schemas.microsoft.com/office/drawing/2014/main" id="{0B20AB5D-0281-4BFB-A770-AD131E247CE2}"/>
              </a:ext>
            </a:extLst>
          </p:cNvPr>
          <p:cNvPicPr>
            <a:picLocks noChangeAspect="1"/>
          </p:cNvPicPr>
          <p:nvPr/>
        </p:nvPicPr>
        <p:blipFill>
          <a:blip r:embed="rId2"/>
          <a:stretch>
            <a:fillRect/>
          </a:stretch>
        </p:blipFill>
        <p:spPr>
          <a:xfrm>
            <a:off x="3380996" y="1901996"/>
            <a:ext cx="5430008" cy="5220429"/>
          </a:xfrm>
          <a:prstGeom prst="rect">
            <a:avLst/>
          </a:prstGeom>
        </p:spPr>
      </p:pic>
    </p:spTree>
    <p:extLst>
      <p:ext uri="{BB962C8B-B14F-4D97-AF65-F5344CB8AC3E}">
        <p14:creationId xmlns:p14="http://schemas.microsoft.com/office/powerpoint/2010/main" val="1494917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4D54-AFF9-4EAF-9066-0B11B26EF7B9}"/>
              </a:ext>
            </a:extLst>
          </p:cNvPr>
          <p:cNvSpPr>
            <a:spLocks noGrp="1"/>
          </p:cNvSpPr>
          <p:nvPr>
            <p:ph type="title"/>
          </p:nvPr>
        </p:nvSpPr>
        <p:spPr>
          <a:xfrm>
            <a:off x="0" y="1"/>
            <a:ext cx="12192000" cy="1603716"/>
          </a:xfrm>
        </p:spPr>
        <p:txBody>
          <a:bodyPr>
            <a:normAutofit/>
          </a:bodyPr>
          <a:lstStyle/>
          <a:p>
            <a:pPr algn="ctr"/>
            <a:r>
              <a:rPr lang="en-US" sz="8800" dirty="0">
                <a:solidFill>
                  <a:schemeClr val="accent4">
                    <a:lumMod val="50000"/>
                  </a:schemeClr>
                </a:solidFill>
              </a:rPr>
              <a:t>   ERD</a:t>
            </a:r>
          </a:p>
        </p:txBody>
      </p:sp>
      <p:pic>
        <p:nvPicPr>
          <p:cNvPr id="5" name="Content Placeholder 4">
            <a:extLst>
              <a:ext uri="{FF2B5EF4-FFF2-40B4-BE49-F238E27FC236}">
                <a16:creationId xmlns:a16="http://schemas.microsoft.com/office/drawing/2014/main" id="{F8895644-DB77-4223-B0FB-CC06A08F973D}"/>
              </a:ext>
            </a:extLst>
          </p:cNvPr>
          <p:cNvPicPr>
            <a:picLocks noGrp="1" noChangeAspect="1"/>
          </p:cNvPicPr>
          <p:nvPr>
            <p:ph idx="1"/>
          </p:nvPr>
        </p:nvPicPr>
        <p:blipFill>
          <a:blip r:embed="rId2"/>
          <a:stretch>
            <a:fillRect/>
          </a:stretch>
        </p:blipFill>
        <p:spPr>
          <a:xfrm>
            <a:off x="1395519" y="2227140"/>
            <a:ext cx="9400961" cy="4497217"/>
          </a:xfrm>
        </p:spPr>
      </p:pic>
    </p:spTree>
    <p:extLst>
      <p:ext uri="{BB962C8B-B14F-4D97-AF65-F5344CB8AC3E}">
        <p14:creationId xmlns:p14="http://schemas.microsoft.com/office/powerpoint/2010/main" val="2199202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5FD2-C28D-4908-9E31-E4F89C6679FF}"/>
              </a:ext>
            </a:extLst>
          </p:cNvPr>
          <p:cNvSpPr>
            <a:spLocks noGrp="1"/>
          </p:cNvSpPr>
          <p:nvPr>
            <p:ph type="title"/>
          </p:nvPr>
        </p:nvSpPr>
        <p:spPr>
          <a:xfrm>
            <a:off x="1451579" y="253218"/>
            <a:ext cx="9603275" cy="1547446"/>
          </a:xfrm>
        </p:spPr>
        <p:txBody>
          <a:bodyPr>
            <a:normAutofit/>
          </a:bodyPr>
          <a:lstStyle/>
          <a:p>
            <a:pPr algn="ctr">
              <a:lnSpc>
                <a:spcPct val="100000"/>
              </a:lnSpc>
            </a:pPr>
            <a:r>
              <a:rPr lang="en-US" sz="6000" dirty="0">
                <a:solidFill>
                  <a:schemeClr val="accent4">
                    <a:lumMod val="50000"/>
                  </a:schemeClr>
                </a:solidFill>
              </a:rPr>
              <a:t>Queries</a:t>
            </a:r>
          </a:p>
        </p:txBody>
      </p:sp>
      <p:sp>
        <p:nvSpPr>
          <p:cNvPr id="3" name="Content Placeholder 2">
            <a:extLst>
              <a:ext uri="{FF2B5EF4-FFF2-40B4-BE49-F238E27FC236}">
                <a16:creationId xmlns:a16="http://schemas.microsoft.com/office/drawing/2014/main" id="{33FDA286-259E-4680-B720-49669A3C7AA3}"/>
              </a:ext>
            </a:extLst>
          </p:cNvPr>
          <p:cNvSpPr>
            <a:spLocks noGrp="1"/>
          </p:cNvSpPr>
          <p:nvPr>
            <p:ph idx="1"/>
          </p:nvPr>
        </p:nvSpPr>
        <p:spPr>
          <a:xfrm>
            <a:off x="0" y="1800665"/>
            <a:ext cx="12191999" cy="2832001"/>
          </a:xfrm>
        </p:spPr>
        <p:txBody>
          <a:bodyPr/>
          <a:lstStyle/>
          <a:p>
            <a:r>
              <a:rPr lang="en-US" dirty="0"/>
              <a:t>There are a lot of queries in the database to make it easier to control the stored data from updating, clearing, searching for it or using it to extract various reports.</a:t>
            </a:r>
          </a:p>
          <a:p>
            <a:r>
              <a:rPr lang="en-US" dirty="0"/>
              <a:t>There are 3 queries for buy:</a:t>
            </a:r>
          </a:p>
          <a:p>
            <a:r>
              <a:rPr lang="en-US" dirty="0"/>
              <a:t>1- this query shows buy date ,buy supplier , drug name and buy quantity for “Ahmed” and “</a:t>
            </a:r>
            <a:r>
              <a:rPr lang="en-US" dirty="0" err="1"/>
              <a:t>fahmy</a:t>
            </a:r>
            <a:r>
              <a:rPr lang="en-US" dirty="0"/>
              <a:t>”.</a:t>
            </a:r>
          </a:p>
          <a:p>
            <a:endParaRPr lang="en-US" dirty="0"/>
          </a:p>
        </p:txBody>
      </p:sp>
      <p:pic>
        <p:nvPicPr>
          <p:cNvPr id="5" name="Picture 4">
            <a:extLst>
              <a:ext uri="{FF2B5EF4-FFF2-40B4-BE49-F238E27FC236}">
                <a16:creationId xmlns:a16="http://schemas.microsoft.com/office/drawing/2014/main" id="{EA892608-73E1-476D-84E7-6F85F73BAC51}"/>
              </a:ext>
            </a:extLst>
          </p:cNvPr>
          <p:cNvPicPr>
            <a:picLocks noChangeAspect="1"/>
          </p:cNvPicPr>
          <p:nvPr/>
        </p:nvPicPr>
        <p:blipFill>
          <a:blip r:embed="rId2"/>
          <a:stretch>
            <a:fillRect/>
          </a:stretch>
        </p:blipFill>
        <p:spPr>
          <a:xfrm>
            <a:off x="25791" y="4025998"/>
            <a:ext cx="6352342" cy="2914048"/>
          </a:xfrm>
          <a:prstGeom prst="rect">
            <a:avLst/>
          </a:prstGeom>
        </p:spPr>
      </p:pic>
      <p:pic>
        <p:nvPicPr>
          <p:cNvPr id="9" name="Picture 8">
            <a:extLst>
              <a:ext uri="{FF2B5EF4-FFF2-40B4-BE49-F238E27FC236}">
                <a16:creationId xmlns:a16="http://schemas.microsoft.com/office/drawing/2014/main" id="{325B77CE-DEDB-4AD0-A6B3-5F63B962E570}"/>
              </a:ext>
            </a:extLst>
          </p:cNvPr>
          <p:cNvPicPr>
            <a:picLocks noChangeAspect="1"/>
          </p:cNvPicPr>
          <p:nvPr/>
        </p:nvPicPr>
        <p:blipFill>
          <a:blip r:embed="rId3"/>
          <a:stretch>
            <a:fillRect/>
          </a:stretch>
        </p:blipFill>
        <p:spPr>
          <a:xfrm>
            <a:off x="6403924" y="4025998"/>
            <a:ext cx="5788076" cy="2832002"/>
          </a:xfrm>
          <a:prstGeom prst="rect">
            <a:avLst/>
          </a:prstGeom>
        </p:spPr>
      </p:pic>
    </p:spTree>
    <p:extLst>
      <p:ext uri="{BB962C8B-B14F-4D97-AF65-F5344CB8AC3E}">
        <p14:creationId xmlns:p14="http://schemas.microsoft.com/office/powerpoint/2010/main" val="16105956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325</TotalTime>
  <Words>496</Words>
  <Application>Microsoft Office PowerPoint</Application>
  <PresentationFormat>Widescreen</PresentationFormat>
  <Paragraphs>150</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Calisto MT</vt:lpstr>
      <vt:lpstr>Gill Sans MT</vt:lpstr>
      <vt:lpstr>Gallery</vt:lpstr>
      <vt:lpstr>Pharmacy </vt:lpstr>
      <vt:lpstr>Introduction </vt:lpstr>
      <vt:lpstr>Project benefits</vt:lpstr>
      <vt:lpstr>Details about project </vt:lpstr>
      <vt:lpstr>PowerPoint Presentation</vt:lpstr>
      <vt:lpstr>PowerPoint Presentation</vt:lpstr>
      <vt:lpstr>PowerPoint Presentation</vt:lpstr>
      <vt:lpstr>   ERD</vt:lpstr>
      <vt:lpstr>Queries</vt:lpstr>
      <vt:lpstr>2-it shows buy user ,but invoice and buy type using weekly invoice.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Reports</vt:lpstr>
      <vt:lpstr>PowerPoint Presentation</vt:lpstr>
      <vt:lpstr>PowerPoint Presentation</vt:lpstr>
      <vt:lpstr>PowerPoint Presentation</vt:lpstr>
      <vt:lpstr>PowerPoint Presentation</vt:lpstr>
      <vt:lpstr>https://github.com/AbdelrahmanNasser00/is-project.git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Pharmacy </dc:title>
  <dc:creator>Abdulrahman Abdel Naser</dc:creator>
  <cp:lastModifiedBy>Abdulrahman Abdel Naser</cp:lastModifiedBy>
  <cp:revision>70</cp:revision>
  <dcterms:created xsi:type="dcterms:W3CDTF">2022-01-04T20:16:04Z</dcterms:created>
  <dcterms:modified xsi:type="dcterms:W3CDTF">2022-01-05T03:30:59Z</dcterms:modified>
</cp:coreProperties>
</file>